
<file path=[Content_Types].xml><?xml version="1.0" encoding="utf-8"?>
<Types xmlns="http://schemas.openxmlformats.org/package/2006/content-types">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p:sldMasterIdLst>
    <p:sldMasterId id="2147483648" r:id="rId1"/>
  </p:sldMasterIdLst>
  <p:notesMasterIdLst>
    <p:notesMasterId r:id="rId5"/>
  </p:notesMasterIdLst>
  <p:handoutMasterIdLst>
    <p:handoutMasterId r:id="rId98"/>
  </p:handoutMasterIdLst>
  <p:sldIdLst>
    <p:sldId id="1221" r:id="rId3"/>
    <p:sldId id="1339" r:id="rId4"/>
    <p:sldId id="1222" r:id="rId6"/>
    <p:sldId id="1436" r:id="rId7"/>
    <p:sldId id="1223" r:id="rId8"/>
    <p:sldId id="1220" r:id="rId9"/>
    <p:sldId id="1435" r:id="rId10"/>
    <p:sldId id="771" r:id="rId11"/>
    <p:sldId id="1070" r:id="rId12"/>
    <p:sldId id="961" r:id="rId13"/>
    <p:sldId id="857" r:id="rId14"/>
    <p:sldId id="1298" r:id="rId15"/>
    <p:sldId id="1299" r:id="rId16"/>
    <p:sldId id="979" r:id="rId17"/>
    <p:sldId id="526" r:id="rId18"/>
    <p:sldId id="437" r:id="rId19"/>
    <p:sldId id="1300" r:id="rId20"/>
    <p:sldId id="1301" r:id="rId21"/>
    <p:sldId id="440" r:id="rId22"/>
    <p:sldId id="441" r:id="rId23"/>
    <p:sldId id="980" r:id="rId24"/>
    <p:sldId id="1302" r:id="rId25"/>
    <p:sldId id="1303" r:id="rId26"/>
    <p:sldId id="981" r:id="rId27"/>
    <p:sldId id="444" r:id="rId28"/>
    <p:sldId id="1305" r:id="rId29"/>
    <p:sldId id="1306" r:id="rId30"/>
    <p:sldId id="1307" r:id="rId31"/>
    <p:sldId id="448" r:id="rId32"/>
    <p:sldId id="449" r:id="rId33"/>
    <p:sldId id="433" r:id="rId34"/>
    <p:sldId id="1182" r:id="rId35"/>
    <p:sldId id="1183" r:id="rId36"/>
    <p:sldId id="760" r:id="rId37"/>
    <p:sldId id="1308" r:id="rId38"/>
    <p:sldId id="1069" r:id="rId39"/>
    <p:sldId id="1309" r:id="rId40"/>
    <p:sldId id="777" r:id="rId41"/>
    <p:sldId id="778" r:id="rId42"/>
    <p:sldId id="1310" r:id="rId43"/>
    <p:sldId id="1312" r:id="rId44"/>
    <p:sldId id="1311" r:id="rId45"/>
    <p:sldId id="795" r:id="rId46"/>
    <p:sldId id="1126" r:id="rId47"/>
    <p:sldId id="967" r:id="rId48"/>
    <p:sldId id="1313" r:id="rId49"/>
    <p:sldId id="1314" r:id="rId50"/>
    <p:sldId id="1315" r:id="rId51"/>
    <p:sldId id="987" r:id="rId52"/>
    <p:sldId id="1316" r:id="rId53"/>
    <p:sldId id="1317" r:id="rId54"/>
    <p:sldId id="1318" r:id="rId55"/>
    <p:sldId id="1319" r:id="rId56"/>
    <p:sldId id="1320" r:id="rId57"/>
    <p:sldId id="1321" r:id="rId58"/>
    <p:sldId id="870" r:id="rId59"/>
    <p:sldId id="1322" r:id="rId60"/>
    <p:sldId id="1323" r:id="rId61"/>
    <p:sldId id="1428" r:id="rId62"/>
    <p:sldId id="1434" r:id="rId63"/>
    <p:sldId id="971" r:id="rId64"/>
    <p:sldId id="1326" r:id="rId65"/>
    <p:sldId id="1329" r:id="rId66"/>
    <p:sldId id="1324" r:id="rId67"/>
    <p:sldId id="1327" r:id="rId68"/>
    <p:sldId id="1328" r:id="rId69"/>
    <p:sldId id="1330" r:id="rId70"/>
    <p:sldId id="1331" r:id="rId71"/>
    <p:sldId id="1332" r:id="rId72"/>
    <p:sldId id="1333" r:id="rId73"/>
    <p:sldId id="1334" r:id="rId74"/>
    <p:sldId id="1335" r:id="rId75"/>
    <p:sldId id="1336" r:id="rId76"/>
    <p:sldId id="1337" r:id="rId77"/>
    <p:sldId id="1338" r:id="rId78"/>
    <p:sldId id="845" r:id="rId79"/>
    <p:sldId id="1429" r:id="rId80"/>
    <p:sldId id="1430" r:id="rId81"/>
    <p:sldId id="977" r:id="rId82"/>
    <p:sldId id="865" r:id="rId83"/>
    <p:sldId id="849" r:id="rId84"/>
    <p:sldId id="850" r:id="rId85"/>
    <p:sldId id="851" r:id="rId86"/>
    <p:sldId id="852" r:id="rId87"/>
    <p:sldId id="978" r:id="rId88"/>
    <p:sldId id="854" r:id="rId89"/>
    <p:sldId id="801" r:id="rId90"/>
    <p:sldId id="828" r:id="rId91"/>
    <p:sldId id="846" r:id="rId92"/>
    <p:sldId id="593" r:id="rId93"/>
    <p:sldId id="1287" r:id="rId94"/>
    <p:sldId id="1431" r:id="rId95"/>
    <p:sldId id="1290" r:id="rId96"/>
    <p:sldId id="1291" r:id="rId97"/>
  </p:sldIdLst>
  <p:sldSz cx="9144000" cy="5143500"/>
  <p:notesSz cx="6858000" cy="9658350"/>
  <p:defaultTextStyle>
    <a:defPPr>
      <a:defRPr lang="zh-CN"/>
    </a:defPPr>
    <a:lvl1pPr marL="0" lvl="0"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 id="2" name="ThinkPad" initials="T"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2FDB2607-1784-4EEB-B798-7EB5836EED8A}">
        <p14:showMediaCtrls xmlns:p14="http://schemas.microsoft.com/office/powerpoint/2010/main" val="1"/>
      </p:ext>
    </p:extLst>
  </p:showPr>
  <p:clrMru>
    <a:srgbClr val="FFFF2D"/>
    <a:srgbClr val="0BFF0B"/>
    <a:srgbClr val="4FD34F"/>
    <a:srgbClr val="B0AC00"/>
    <a:srgbClr val="FFFF13"/>
    <a:srgbClr val="00DC00"/>
    <a:srgbClr val="FF66FF"/>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606"/>
    <p:restoredTop sz="86410"/>
  </p:normalViewPr>
  <p:slideViewPr>
    <p:cSldViewPr showGuides="1">
      <p:cViewPr varScale="1">
        <p:scale>
          <a:sx n="99" d="100"/>
          <a:sy n="99" d="100"/>
        </p:scale>
        <p:origin x="88" y="528"/>
      </p:cViewPr>
      <p:guideLst>
        <p:guide orient="horz" pos="1589"/>
        <p:guide pos="2880"/>
      </p:guideLst>
    </p:cSldViewPr>
  </p:slideViewPr>
  <p:outlineViewPr>
    <p:cViewPr>
      <p:scale>
        <a:sx n="33" d="100"/>
        <a:sy n="33" d="100"/>
      </p:scale>
      <p:origin x="0" y="19452"/>
    </p:cViewPr>
  </p:outlineViewPr>
  <p:notesTextViewPr>
    <p:cViewPr>
      <p:scale>
        <a:sx n="100" d="100"/>
        <a:sy n="100" d="100"/>
      </p:scale>
      <p:origin x="0" y="0"/>
    </p:cViewPr>
  </p:notesTextViewPr>
  <p:sorterViewPr showFormatting="0">
    <p:cViewPr>
      <p:scale>
        <a:sx n="66" d="100"/>
        <a:sy n="66" d="100"/>
      </p:scale>
      <p:origin x="0" y="15234"/>
    </p:cViewPr>
  </p:sorter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presProps" Target="presProps.xml"/><Relationship Id="rId98" Type="http://schemas.openxmlformats.org/officeDocument/2006/relationships/handoutMaster" Target="handoutMasters/handoutMaster1.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2" Type="http://schemas.openxmlformats.org/officeDocument/2006/relationships/commentAuthors" Target="commentAuthors.xml"/><Relationship Id="rId101" Type="http://schemas.openxmlformats.org/officeDocument/2006/relationships/tableStyles" Target="tableStyles.xml"/><Relationship Id="rId100" Type="http://schemas.openxmlformats.org/officeDocument/2006/relationships/viewProps" Target="viewProps.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4098" name="Rectangle 2"/>
          <p:cNvSpPr>
            <a:spLocks noGrp="1" noChangeArrowheads="1"/>
          </p:cNvSpPr>
          <p:nvPr>
            <p:ph type="hdr" sz="quarter"/>
          </p:nvPr>
        </p:nvSpPr>
        <p:spPr bwMode="auto">
          <a:xfrm>
            <a:off x="0" y="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lstStyle>
            <a:lvl1pPr eaLnBrk="1" hangingPunct="1">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4099" name="Rectangle 3"/>
          <p:cNvSpPr>
            <a:spLocks noGrp="1" noChangeArrowheads="1"/>
          </p:cNvSpPr>
          <p:nvPr>
            <p:ph type="dt" sz="quarter" idx="1"/>
          </p:nvPr>
        </p:nvSpPr>
        <p:spPr bwMode="auto">
          <a:xfrm>
            <a:off x="3886200" y="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lstStyle>
            <a:lvl1pPr algn="r" eaLnBrk="1" hangingPunct="1">
              <a:defRPr sz="1200"/>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4100" name="Rectangle 4"/>
          <p:cNvSpPr>
            <a:spLocks noGrp="1" noChangeArrowheads="1"/>
          </p:cNvSpPr>
          <p:nvPr>
            <p:ph type="ftr" sz="quarter" idx="2"/>
          </p:nvPr>
        </p:nvSpPr>
        <p:spPr bwMode="auto">
          <a:xfrm>
            <a:off x="0" y="917575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b" anchorCtr="0" compatLnSpc="1"/>
          <a:lstStyle>
            <a:lvl1pPr eaLnBrk="1" hangingPunct="1">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4101" name="Rectangle 5"/>
          <p:cNvSpPr>
            <a:spLocks noGrp="1" noChangeArrowheads="1"/>
          </p:cNvSpPr>
          <p:nvPr>
            <p:ph type="sldNum" sz="quarter" idx="3"/>
          </p:nvPr>
        </p:nvSpPr>
        <p:spPr bwMode="auto">
          <a:xfrm>
            <a:off x="3886200" y="917575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b" anchorCtr="0" compatLnSpc="1"/>
          <a:lstStyle>
            <a:lvl1pPr algn="r" eaLnBrk="1" hangingPunct="1">
              <a:defRPr sz="1200" smtClean="0"/>
            </a:lvl1pPr>
          </a:lstStyle>
          <a:p>
            <a:pPr marL="0" marR="0" lvl="0" indent="0" algn="r" defTabSz="914400" rtl="0" eaLnBrk="1" fontAlgn="base" latinLnBrk="0" hangingPunct="1">
              <a:lnSpc>
                <a:spcPct val="100000"/>
              </a:lnSpc>
              <a:spcBef>
                <a:spcPct val="0"/>
              </a:spcBef>
              <a:spcAft>
                <a:spcPct val="0"/>
              </a:spcAft>
              <a:buClrTx/>
              <a:buSzTx/>
              <a:buFontTx/>
              <a:buNone/>
              <a:defRPr/>
            </a:pPr>
            <a:fld id="{065BF8EB-76CA-42ED-9A29-58B81271BA92}" type="slidenum">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fld>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Rectangle 2"/>
          <p:cNvSpPr>
            <a:spLocks noGrp="1" noChangeArrowheads="1"/>
          </p:cNvSpPr>
          <p:nvPr>
            <p:ph type="hdr" sz="quarter"/>
          </p:nvPr>
        </p:nvSpPr>
        <p:spPr bwMode="auto">
          <a:xfrm>
            <a:off x="0" y="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lstStyle>
            <a:lvl1pPr eaLnBrk="1" hangingPunct="1">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2051" name="Rectangle 3"/>
          <p:cNvSpPr>
            <a:spLocks noGrp="1" noChangeArrowheads="1"/>
          </p:cNvSpPr>
          <p:nvPr>
            <p:ph type="dt" idx="1"/>
          </p:nvPr>
        </p:nvSpPr>
        <p:spPr bwMode="auto">
          <a:xfrm>
            <a:off x="3886200" y="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lstStyle>
            <a:lvl1pPr algn="r" eaLnBrk="1" hangingPunct="1">
              <a:defRPr sz="1200"/>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11268" name="Rectangle 4"/>
          <p:cNvSpPr>
            <a:spLocks noTextEdit="1"/>
          </p:cNvSpPr>
          <p:nvPr>
            <p:ph type="sldImg"/>
          </p:nvPr>
        </p:nvSpPr>
        <p:spPr>
          <a:xfrm>
            <a:off x="212725" y="725488"/>
            <a:ext cx="6432550" cy="3619500"/>
          </a:xfrm>
          <a:prstGeom prst="rect">
            <a:avLst/>
          </a:prstGeom>
          <a:noFill/>
          <a:ln w="12700" cap="flat" cmpd="sng">
            <a:solidFill>
              <a:srgbClr val="000000"/>
            </a:solidFill>
            <a:prstDash val="solid"/>
            <a:miter/>
            <a:headEnd type="none" w="med" len="med"/>
            <a:tailEnd type="none" w="med" len="med"/>
          </a:ln>
        </p:spPr>
      </p:sp>
      <p:sp>
        <p:nvSpPr>
          <p:cNvPr id="2053" name="Rectangle 5"/>
          <p:cNvSpPr>
            <a:spLocks noGrp="1" noChangeArrowheads="1"/>
          </p:cNvSpPr>
          <p:nvPr>
            <p:ph type="body" sz="quarter" idx="3"/>
          </p:nvPr>
        </p:nvSpPr>
        <p:spPr bwMode="auto">
          <a:xfrm>
            <a:off x="914400" y="4587875"/>
            <a:ext cx="5029200" cy="4346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lstStyle/>
          <a:p>
            <a:pPr marL="0" marR="0" lvl="0" indent="0" algn="l" defTabSz="914400" rtl="0" eaLnBrk="0" fontAlgn="base" latinLnBrk="0" hangingPunct="0">
              <a:lnSpc>
                <a:spcPct val="100000"/>
              </a:lnSpc>
              <a:spcBef>
                <a:spcPct val="30000"/>
              </a:spcBef>
              <a:spcAft>
                <a:spcPct val="0"/>
              </a:spcAft>
              <a:buClrTx/>
              <a:buSzPct val="55000"/>
              <a:buFont typeface="Monotype Sorts" charset="0"/>
              <a:buChar char="n"/>
              <a:defRPr/>
            </a:pPr>
            <a:r>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t>Click to edit Master text styles</a:t>
            </a: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a:p>
            <a:pPr marL="457200" marR="0" lvl="1" indent="0" algn="l" defTabSz="914400" rtl="0" eaLnBrk="0" fontAlgn="base" latinLnBrk="0" hangingPunct="0">
              <a:lnSpc>
                <a:spcPct val="100000"/>
              </a:lnSpc>
              <a:spcBef>
                <a:spcPct val="30000"/>
              </a:spcBef>
              <a:spcAft>
                <a:spcPct val="0"/>
              </a:spcAft>
              <a:buClrTx/>
              <a:buSzPct val="55000"/>
              <a:buFont typeface="Monotype Sorts" charset="0"/>
              <a:buChar char="l"/>
              <a:defRPr/>
            </a:pPr>
            <a:r>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t>Second level</a:t>
            </a: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a:p>
            <a:pPr marL="914400" marR="0" lvl="2" indent="0" algn="l" defTabSz="914400" rtl="0" eaLnBrk="0" fontAlgn="base" latinLnBrk="0" hangingPunct="0">
              <a:lnSpc>
                <a:spcPct val="100000"/>
              </a:lnSpc>
              <a:spcBef>
                <a:spcPct val="30000"/>
              </a:spcBef>
              <a:spcAft>
                <a:spcPct val="0"/>
              </a:spcAft>
              <a:buClrTx/>
              <a:buSzPct val="59000"/>
              <a:buFont typeface="Monotype Sorts" charset="0"/>
              <a:buChar char="s"/>
              <a:defRPr/>
            </a:pPr>
            <a:r>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t>Third level</a:t>
            </a: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a:p>
            <a:pPr marL="1371600" marR="0" lvl="3" indent="0" algn="l" defTabSz="914400" rtl="0" eaLnBrk="0" fontAlgn="base" latinLnBrk="0" hangingPunct="0">
              <a:lnSpc>
                <a:spcPct val="100000"/>
              </a:lnSpc>
              <a:spcBef>
                <a:spcPct val="30000"/>
              </a:spcBef>
              <a:spcAft>
                <a:spcPct val="0"/>
              </a:spcAft>
              <a:buClrTx/>
              <a:buSzPct val="59000"/>
              <a:buFont typeface="Monotype Sorts" charset="0"/>
              <a:buChar char="u"/>
              <a:defRPr/>
            </a:pPr>
            <a:r>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t>Fourth level</a:t>
            </a: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a:p>
            <a:pPr marL="1828800" marR="0" lvl="4" indent="0" algn="l" defTabSz="914400" rtl="0" eaLnBrk="0" fontAlgn="base" latinLnBrk="0" hangingPunct="0">
              <a:lnSpc>
                <a:spcPct val="100000"/>
              </a:lnSpc>
              <a:spcBef>
                <a:spcPct val="30000"/>
              </a:spcBef>
              <a:spcAft>
                <a:spcPct val="0"/>
              </a:spcAft>
              <a:buClrTx/>
              <a:buSzPct val="59000"/>
              <a:buFont typeface="Monotype Sorts" charset="0"/>
              <a:buChar char="w"/>
              <a:defRPr/>
            </a:pPr>
            <a:r>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t>Fifth level</a:t>
            </a:r>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2054" name="Rectangle 6"/>
          <p:cNvSpPr>
            <a:spLocks noGrp="1" noChangeArrowheads="1"/>
          </p:cNvSpPr>
          <p:nvPr>
            <p:ph type="ftr" sz="quarter" idx="4"/>
          </p:nvPr>
        </p:nvSpPr>
        <p:spPr bwMode="auto">
          <a:xfrm>
            <a:off x="0" y="917575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b" anchorCtr="0" compatLnSpc="1"/>
          <a:lstStyle>
            <a:lvl1pPr eaLnBrk="1" hangingPunct="1">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
        <p:nvSpPr>
          <p:cNvPr id="2055" name="Rectangle 7"/>
          <p:cNvSpPr>
            <a:spLocks noGrp="1" noChangeArrowheads="1"/>
          </p:cNvSpPr>
          <p:nvPr>
            <p:ph type="sldNum" sz="quarter" idx="5"/>
          </p:nvPr>
        </p:nvSpPr>
        <p:spPr bwMode="auto">
          <a:xfrm>
            <a:off x="3886200" y="9175750"/>
            <a:ext cx="2971800" cy="48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b" anchorCtr="0" compatLnSpc="1"/>
          <a:lstStyle>
            <a:lvl1pPr algn="r" eaLnBrk="1" hangingPunct="1">
              <a:defRPr sz="1200" smtClean="0"/>
            </a:lvl1pPr>
          </a:lstStyle>
          <a:p>
            <a:pPr marL="0" marR="0" lvl="0" indent="0" algn="r" defTabSz="914400" rtl="0" eaLnBrk="1" fontAlgn="base" latinLnBrk="0" hangingPunct="1">
              <a:lnSpc>
                <a:spcPct val="100000"/>
              </a:lnSpc>
              <a:spcBef>
                <a:spcPct val="0"/>
              </a:spcBef>
              <a:spcAft>
                <a:spcPct val="0"/>
              </a:spcAft>
              <a:buClrTx/>
              <a:buSzTx/>
              <a:buFontTx/>
              <a:buNone/>
              <a:defRPr/>
            </a:pPr>
            <a:fld id="{2CC1D8FC-0824-41D4-A6EC-92F75ADB4D8A}" type="slidenum">
              <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rPr>
            </a:fld>
            <a:endParaRPr kumimoji="1" lang="en-US" altLang="zh-CN" sz="1200" b="0" i="0" u="none" strike="noStrike" kern="1200" cap="none" spc="0" normalizeH="0" baseline="0" noProof="0">
              <a:ln>
                <a:noFill/>
              </a:ln>
              <a:solidFill>
                <a:schemeClr val="tx1"/>
              </a:solidFill>
              <a:effectLst/>
              <a:uLnTx/>
              <a:uFillTx/>
              <a:latin typeface="Arial Narrow" panose="020B060602020203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buSzPct val="55000"/>
      <a:buFont typeface="Monotype Sorts" charset="0"/>
      <a:buChar char="n"/>
      <a:defRPr kumimoji="1" sz="1200" kern="1200">
        <a:solidFill>
          <a:schemeClr val="tx1"/>
        </a:solidFill>
        <a:latin typeface="Arial Narrow" panose="020B0606020202030204" pitchFamily="34" charset="0"/>
        <a:ea typeface="宋体" panose="02010600030101010101" pitchFamily="2" charset="-122"/>
        <a:cs typeface="+mn-cs"/>
      </a:defRPr>
    </a:lvl1pPr>
    <a:lvl2pPr marL="457200" algn="l" rtl="0" eaLnBrk="0" fontAlgn="base" hangingPunct="0">
      <a:spcBef>
        <a:spcPct val="30000"/>
      </a:spcBef>
      <a:spcAft>
        <a:spcPct val="0"/>
      </a:spcAft>
      <a:buSzPct val="55000"/>
      <a:buFont typeface="Monotype Sorts" charset="0"/>
      <a:buChar char="l"/>
      <a:defRPr kumimoji="1" sz="1200" kern="1200">
        <a:solidFill>
          <a:schemeClr val="tx1"/>
        </a:solidFill>
        <a:latin typeface="Arial Narrow" panose="020B0606020202030204" pitchFamily="34" charset="0"/>
        <a:ea typeface="宋体" panose="02010600030101010101" pitchFamily="2" charset="-122"/>
        <a:cs typeface="+mn-cs"/>
      </a:defRPr>
    </a:lvl2pPr>
    <a:lvl3pPr marL="914400" algn="l" rtl="0" eaLnBrk="0" fontAlgn="base" hangingPunct="0">
      <a:spcBef>
        <a:spcPct val="30000"/>
      </a:spcBef>
      <a:spcAft>
        <a:spcPct val="0"/>
      </a:spcAft>
      <a:buSzPct val="59000"/>
      <a:buFont typeface="Monotype Sorts" charset="0"/>
      <a:buChar char="s"/>
      <a:defRPr kumimoji="1" sz="1200" kern="1200">
        <a:solidFill>
          <a:schemeClr val="tx1"/>
        </a:solidFill>
        <a:latin typeface="Arial Narrow" panose="020B0606020202030204" pitchFamily="34" charset="0"/>
        <a:ea typeface="宋体" panose="02010600030101010101" pitchFamily="2" charset="-122"/>
        <a:cs typeface="+mn-cs"/>
      </a:defRPr>
    </a:lvl3pPr>
    <a:lvl4pPr marL="1371600" algn="l" rtl="0" eaLnBrk="0" fontAlgn="base" hangingPunct="0">
      <a:spcBef>
        <a:spcPct val="30000"/>
      </a:spcBef>
      <a:spcAft>
        <a:spcPct val="0"/>
      </a:spcAft>
      <a:buSzPct val="59000"/>
      <a:buFont typeface="Monotype Sorts" charset="0"/>
      <a:buChar char="u"/>
      <a:defRPr kumimoji="1" sz="1200" kern="1200">
        <a:solidFill>
          <a:schemeClr val="tx1"/>
        </a:solidFill>
        <a:latin typeface="Arial Narrow" panose="020B0606020202030204" pitchFamily="34" charset="0"/>
        <a:ea typeface="宋体" panose="02010600030101010101" pitchFamily="2" charset="-122"/>
        <a:cs typeface="+mn-cs"/>
      </a:defRPr>
    </a:lvl4pPr>
    <a:lvl5pPr marL="1828800" algn="l" rtl="0" eaLnBrk="0" fontAlgn="base" hangingPunct="0">
      <a:spcBef>
        <a:spcPct val="30000"/>
      </a:spcBef>
      <a:spcAft>
        <a:spcPct val="0"/>
      </a:spcAft>
      <a:buSzPct val="59000"/>
      <a:buFont typeface="Monotype Sorts" charset="0"/>
      <a:buChar char="w"/>
      <a:defRPr kumimoji="1" sz="1200" kern="1200">
        <a:solidFill>
          <a:schemeClr val="tx1"/>
        </a:solidFill>
        <a:latin typeface="Arial Narrow" panose="020B060602020203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1）对于每一个项目型组织，人员、设施、设备重复配置会造成一定程度的资源浪费。</a:t>
            </a:r>
            <a:r>
              <a:rPr lang="zh-CN" altLang="en-US">
                <a:sym typeface="+mn-ea"/>
              </a:rPr>
              <a:t>资源不能共享，即使某个项目的专用资源闲置，也无法应用 于另外一个同时进行的类似项目，会造成忙闲不均的现象</a:t>
            </a:r>
            <a:endParaRPr lang="zh-CN" altLang="en-US"/>
          </a:p>
          <a:p>
            <a:r>
              <a:rPr lang="zh-CN" altLang="en-US"/>
              <a:t>2）公司里各个独立的项目型组织处于相对封闭的环境之中，公司的宏观政策、方针很难做到完全、真正的贯彻实施，可能会影响公司的长远发展。</a:t>
            </a:r>
            <a:endParaRPr lang="zh-CN" altLang="en-US"/>
          </a:p>
          <a:p>
            <a:r>
              <a:rPr lang="zh-CN" altLang="en-US"/>
              <a:t>3）在项目完成以后，项目型组织中的项目成员或者被派到另一个项目中去，或者被解雇， 对于项目成员来说，缺乏一种事业上的连续性和安全感。</a:t>
            </a:r>
            <a:endParaRPr lang="zh-CN" altLang="en-US"/>
          </a:p>
          <a:p>
            <a:r>
              <a:rPr lang="zh-CN" altLang="en-US"/>
              <a:t>4）项目之间处于一种条块分割状态，项目之间缺乏信息交流，不同的项目组很难共享知 识和经验，项目成员的工作会出现忙闲不均的现象。</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幻灯片图像占位符 1"/>
          <p:cNvSpPr>
            <a:spLocks noTextEdit="1"/>
          </p:cNvSpPr>
          <p:nvPr>
            <p:ph type="sldImg"/>
          </p:nvPr>
        </p:nvSpPr>
        <p:spPr/>
      </p:sp>
      <p:sp>
        <p:nvSpPr>
          <p:cNvPr id="33794" name="文本占位符 2"/>
          <p:cNvSpPr/>
          <p:nvPr>
            <p:ph type="body"/>
          </p:nvPr>
        </p:nvSpPr>
        <p:spPr/>
        <p:txBody>
          <a:bodyPr wrap="square" lIns="92075" tIns="46038" rIns="92075" bIns="46038" anchor="t" anchorCtr="0"/>
          <a:p>
            <a:pPr lvl="0"/>
            <a:r>
              <a:rPr lang="zh-CN" altLang="en-US"/>
              <a:t>矩阵型组织结构是职能型组织结构和项目型组织结构的混合体，既具有职能型组织的特 征，又具有项目型组织结构的特征</a:t>
            </a:r>
            <a:r>
              <a:rPr lang="en-US" altLang="zh-CN"/>
              <a:t>.</a:t>
            </a:r>
            <a:endParaRPr lang="en-US" altLang="zh-CN"/>
          </a:p>
          <a:p>
            <a:pPr lvl="0"/>
            <a:r>
              <a:rPr lang="zh-CN" altLang="en-US" dirty="0">
                <a:sym typeface="+mn-ea"/>
              </a:rPr>
              <a:t>它在职能型组织的垂直层次结构中叠加了项目型组织的水平结构，兼有职能型组织结构和项目型组织结构的特征 </a:t>
            </a:r>
            <a:endParaRPr lang="zh-CN" altLang="en-US" dirty="0"/>
          </a:p>
          <a:p>
            <a:pPr lvl="0"/>
            <a:endParaRPr lang="zh-CN" altLang="en-US"/>
          </a:p>
          <a:p>
            <a:pPr lvl="0"/>
            <a:endParaRPr lang="zh-CN" altLang="en-US"/>
          </a:p>
          <a:p>
            <a:pPr lvl="0"/>
            <a:r>
              <a:rPr lang="zh-CN" altLang="en-US"/>
              <a:t>根据项目的需要。从不同部门选择合适的项目人员组成临时项目组，项目结束后，项目组解散，成员回归原先部分。</a:t>
            </a:r>
            <a:endParaRPr lang="zh-CN" altLang="en-US"/>
          </a:p>
          <a:p>
            <a:pPr lvl="0"/>
            <a:r>
              <a:rPr lang="zh-CN" altLang="en-US"/>
              <a:t>项目成员对应于两个上司，一个时部门经理，职能经理，一个是项目经理</a:t>
            </a:r>
            <a:endParaRPr lang="zh-CN" altLang="en-US"/>
          </a:p>
          <a:p>
            <a:pPr lvl="0"/>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1）专职的项目经理负责整个项目，以项目为中心，能迅速解决问题。在最短的时间内调配人才，组成一个团队，把不同职能的人才集中在一起。</a:t>
            </a:r>
            <a:endParaRPr lang="zh-CN" altLang="en-US"/>
          </a:p>
          <a:p>
            <a:r>
              <a:rPr lang="zh-CN" altLang="en-US"/>
              <a:t>2）多个项目可以共享各个职能部门的资源。在矩阵管理中，人力资源得到了更有效的利用，减少了人员冗余。研究表明：一般使用这种管理模式的企业能比传统企业少用20%的 员工。</a:t>
            </a:r>
            <a:endParaRPr lang="zh-CN" altLang="en-US"/>
          </a:p>
          <a:p>
            <a:r>
              <a:rPr lang="zh-CN" altLang="en-US"/>
              <a:t>3）既有利于项目目标的实现，也有利于公司目标方针的贯彻。</a:t>
            </a:r>
            <a:endParaRPr lang="zh-CN" altLang="en-US"/>
          </a:p>
          <a:p>
            <a:r>
              <a:rPr lang="zh-CN" altLang="en-US"/>
              <a:t>4）项目成员的顾虑减少了，因为项目完成后，他们仍然可以回到原来的职能部门，不用 担心被解散，而且他们能有更多机会接触自己企业的不同部门。</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1）容易引起职能经理和项目经理权力的冲突。</a:t>
            </a:r>
            <a:endParaRPr lang="zh-CN" altLang="en-US"/>
          </a:p>
          <a:p>
            <a:r>
              <a:rPr lang="zh-CN" altLang="en-US"/>
              <a:t>2）资源共享可能引起项目之间的冲突。</a:t>
            </a:r>
            <a:endParaRPr lang="zh-CN" altLang="en-US"/>
          </a:p>
          <a:p>
            <a:r>
              <a:rPr lang="zh-CN" altLang="en-US"/>
              <a:t>3）项目成员有多位领导，即员工必须要接受双重领导，因此经常有焦虑与压力。当两 个经理的命令发生冲突时，他必须能够面对不同指令形成一个综合决策来确定如何分配他 的时间。同时，员工必须和他的两个领导保持良好的关系，应该显示岀对这两个领导的双 重忠诚。</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dirty="0">
                <a:sym typeface="+mn-ea"/>
              </a:rPr>
              <a:t>职能型组织结构适用于</a:t>
            </a:r>
            <a:r>
              <a:rPr lang="zh-CN" altLang="en-US" dirty="0">
                <a:solidFill>
                  <a:schemeClr val="accent1"/>
                </a:solidFill>
                <a:effectLst/>
                <a:sym typeface="+mn-ea"/>
              </a:rPr>
              <a:t>不确定性程度较低</a:t>
            </a:r>
            <a:r>
              <a:rPr lang="zh-CN" altLang="en-US" dirty="0">
                <a:sym typeface="+mn-ea"/>
              </a:rPr>
              <a:t>、</a:t>
            </a:r>
            <a:r>
              <a:rPr lang="zh-CN" altLang="en-US" dirty="0">
                <a:solidFill>
                  <a:schemeClr val="accent1"/>
                </a:solidFill>
                <a:effectLst/>
                <a:sym typeface="+mn-ea"/>
              </a:rPr>
              <a:t>所用技术标准规范</a:t>
            </a:r>
            <a:r>
              <a:rPr lang="zh-CN" altLang="en-US" dirty="0">
                <a:sym typeface="+mn-ea"/>
              </a:rPr>
              <a:t>、持续时间较短的小型项目</a:t>
            </a: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kumimoji="0" lang="zh-CN" altLang="en-US" kern="0" dirty="0">
                <a:cs typeface="Arial" panose="020B0604020202020204" pitchFamily="34" charset="0"/>
                <a:sym typeface="+mn-ea"/>
              </a:rPr>
              <a:t>项目成员</a:t>
            </a:r>
            <a:r>
              <a:rPr kumimoji="0" lang="zh-CN" altLang="en-US" kern="0" dirty="0">
                <a:solidFill>
                  <a:srgbClr val="FF3300"/>
                </a:solidFill>
                <a:cs typeface="Arial" panose="020B0604020202020204" pitchFamily="34" charset="0"/>
                <a:sym typeface="+mn-ea"/>
              </a:rPr>
              <a:t>缺乏一种事业上的保障</a:t>
            </a:r>
            <a:r>
              <a:rPr kumimoji="0" lang="zh-CN" altLang="en-US" kern="0" dirty="0">
                <a:cs typeface="Arial" panose="020B0604020202020204" pitchFamily="34" charset="0"/>
                <a:sym typeface="+mn-ea"/>
              </a:rPr>
              <a:t>，项目一旦结束，项目团队成员就有可能失去工作，由于他们往往会担心项目结束后的生计，因此项目的收尾工作就可能会被推迟。</a:t>
            </a:r>
            <a:endParaRPr kumimoji="0" lang="zh-CN" altLang="en-US" b="0" i="0" u="none" strike="noStrike" kern="0" cap="none" spc="0" normalizeH="0" baseline="0" noProof="1" dirty="0">
              <a:solidFill>
                <a:schemeClr val="tx1"/>
              </a:solidFill>
              <a:cs typeface="+mn-cs"/>
            </a:endParaRPr>
          </a:p>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幻灯片图像占位符 1"/>
          <p:cNvSpPr>
            <a:spLocks noTextEdit="1"/>
          </p:cNvSpPr>
          <p:nvPr>
            <p:ph type="sldImg"/>
          </p:nvPr>
        </p:nvSpPr>
        <p:spPr/>
      </p:sp>
      <p:sp>
        <p:nvSpPr>
          <p:cNvPr id="40962" name="文本占位符 2"/>
          <p:cNvSpPr/>
          <p:nvPr>
            <p:ph type="body"/>
          </p:nvPr>
        </p:nvSpPr>
        <p:spPr/>
        <p:txBody>
          <a:bodyPr wrap="square" lIns="92075" tIns="46038" rIns="92075" bIns="46038" anchor="t" anchorCtr="0"/>
          <a:p>
            <a:pPr lvl="0"/>
            <a:r>
              <a:rPr lang="zh-CN" altLang="en-US"/>
              <a:t>为了创建一个组织结构，需要明确项目需要的人员类型，比如需要些</a:t>
            </a:r>
            <a:r>
              <a:rPr lang="en-US" altLang="zh-CN"/>
              <a:t>C++</a:t>
            </a:r>
            <a:r>
              <a:rPr lang="zh-CN" altLang="en-US"/>
              <a:t>还是</a:t>
            </a:r>
            <a:r>
              <a:rPr lang="en-US" altLang="zh-CN"/>
              <a:t>JAVA</a:t>
            </a:r>
            <a:r>
              <a:rPr lang="zh-CN" altLang="en-US"/>
              <a:t>的人员。</a:t>
            </a:r>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sym typeface="+mn-ea"/>
              </a:rPr>
              <a:t>组织分解结构</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幻灯片图像占位符 1"/>
          <p:cNvSpPr>
            <a:spLocks noTextEdit="1"/>
          </p:cNvSpPr>
          <p:nvPr>
            <p:ph type="sldImg"/>
          </p:nvPr>
        </p:nvSpPr>
        <p:spPr/>
      </p:sp>
      <p:sp>
        <p:nvSpPr>
          <p:cNvPr id="43010" name="文本占位符 2"/>
          <p:cNvSpPr/>
          <p:nvPr>
            <p:ph type="body"/>
          </p:nvPr>
        </p:nvSpPr>
        <p:spPr/>
        <p:txBody>
          <a:bodyPr wrap="square" lIns="92075" tIns="46038" rIns="92075" bIns="46038" anchor="t" anchorCtr="0"/>
          <a:p>
            <a:pPr lvl="0"/>
            <a:r>
              <a:rPr lang="zh-CN" altLang="en-US"/>
              <a:t>这是一个WBS与OBS的对应关系</a:t>
            </a:r>
            <a:r>
              <a:rPr lang="zh-CN" altLang="en-US"/>
              <a:t>图。</a:t>
            </a:r>
            <a:endParaRPr lang="zh-CN" altLang="en-US"/>
          </a:p>
          <a:p>
            <a:pPr lvl="0"/>
            <a:endParaRPr lang="zh-CN" altLang="en-US"/>
          </a:p>
          <a:p>
            <a:pPr lvl="0"/>
            <a:r>
              <a:rPr lang="zh-CN" altLang="en-US"/>
              <a:t>在项目团队内部，有时出现由于各阶段不同角色或同阶段不同角色之间的责任分工不够清晰而造成工作互相推诿、责任互相推卸的现象；各阶段不同角色或同阶段不同角色之间的责任 分工比较清晰，但是各项目成员只顾完成自己那部分任务，不愿意与他人协作。</a:t>
            </a:r>
            <a:endParaRPr lang="zh-CN" altLang="en-US"/>
          </a:p>
          <a:p>
            <a:pPr lvl="0"/>
            <a:endParaRPr lang="zh-CN" altLang="en-US"/>
          </a:p>
          <a:p>
            <a:pPr lvl="0"/>
            <a:r>
              <a:rPr lang="zh-CN" altLang="en-US"/>
              <a:t>为了避免这样的情况，项目经理需要确定组织结构中的责任分配。</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Rectangle 7"/>
          <p:cNvSpPr txBox="1">
            <a:spLocks noGrp="1"/>
          </p:cNvSpPr>
          <p:nvPr>
            <p:ph type="sldNum" sz="quarter"/>
          </p:nvPr>
        </p:nvSpPr>
        <p:spPr>
          <a:xfrm>
            <a:off x="3886200" y="9175750"/>
            <a:ext cx="2971800" cy="482600"/>
          </a:xfrm>
          <a:prstGeom prst="rect">
            <a:avLst/>
          </a:prstGeom>
          <a:noFill/>
          <a:ln w="9525">
            <a:noFill/>
          </a:ln>
        </p:spPr>
        <p:txBody>
          <a:bodyPr vert="horz" wrap="square" lIns="92075" tIns="46038" rIns="92075" bIns="46038" anchor="b" anchorCtr="0"/>
          <a:p>
            <a:pPr lvl="0" algn="r">
              <a:buSzTx/>
            </a:pPr>
            <a:fld id="{9A0DB2DC-4C9A-4742-B13C-FB6460FD3503}" type="slidenum">
              <a:rPr lang="en-US" altLang="zh-CN" sz="1200" dirty="0"/>
            </a:fld>
            <a:endParaRPr lang="en-US" altLang="zh-CN" sz="1200" dirty="0"/>
          </a:p>
        </p:txBody>
      </p:sp>
      <p:sp>
        <p:nvSpPr>
          <p:cNvPr id="14338" name="Rectangle 2"/>
          <p:cNvSpPr>
            <a:spLocks noTextEdit="1"/>
          </p:cNvSpPr>
          <p:nvPr>
            <p:ph type="sldImg"/>
          </p:nvPr>
        </p:nvSpPr>
        <p:spPr/>
      </p:sp>
      <p:sp>
        <p:nvSpPr>
          <p:cNvPr id="14339" name="Rectangle 3"/>
          <p:cNvSpPr>
            <a:spLocks noGrp="1"/>
          </p:cNvSpPr>
          <p:nvPr>
            <p:ph type="body"/>
          </p:nvPr>
        </p:nvSpPr>
        <p:spPr/>
        <p:txBody>
          <a:bodyPr wrap="square" lIns="92075" tIns="46038" rIns="92075" bIns="46038" anchor="t" anchorCtr="0"/>
          <a:p>
            <a:pPr lvl="0" algn="just" eaLnBrk="1" hangingPunct="1">
              <a:buNone/>
            </a:pPr>
            <a:r>
              <a:rPr lang="zh-CN" altLang="en-US" dirty="0"/>
              <a:t>软件产品是开发人员智慧的结晶，人是软件项目中重要因素。建设高效的软件项目开发团队是项目顺利实施的保证。</a:t>
            </a:r>
            <a:r>
              <a:rPr lang="en-US" altLang="zh-CN" dirty="0"/>
              <a:t>人才是企业的最重要的资源，人力资源决定项目的败。</a:t>
            </a:r>
            <a:endParaRPr lang="en-US" altLang="zh-CN"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通过这样的关系矩阵，项目团队每个成员的角色，谁做什么， 以及他们的职责等都得到了直观的反映，项目的每个具体任务都能落实到参与项目的团队成员 身上，确保了项目的每项任务有人做，每个人有任务做。</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幻灯片图像占位符 1"/>
          <p:cNvSpPr>
            <a:spLocks noTextEdit="1"/>
          </p:cNvSpPr>
          <p:nvPr>
            <p:ph type="sldImg"/>
          </p:nvPr>
        </p:nvSpPr>
        <p:spPr/>
      </p:sp>
      <p:sp>
        <p:nvSpPr>
          <p:cNvPr id="46082" name="文本占位符 2"/>
          <p:cNvSpPr/>
          <p:nvPr>
            <p:ph type="body"/>
          </p:nvPr>
        </p:nvSpPr>
        <p:spPr/>
        <p:txBody>
          <a:bodyPr wrap="square" lIns="92075" tIns="46038" rIns="92075" bIns="46038" anchor="t" anchorCtr="0"/>
          <a:p>
            <a:pPr lvl="0"/>
            <a:r>
              <a:rPr lang="zh-CN" altLang="en-US" dirty="0">
                <a:latin typeface="黑体" panose="02010609060101010101" pitchFamily="49" charset="-122"/>
                <a:ea typeface="黑体" panose="02010609060101010101" pitchFamily="49" charset="-122"/>
              </a:rPr>
              <a:t>责任分配矩阵 是一种矩阵图，横向为工作单元</a:t>
            </a:r>
            <a:r>
              <a:rPr lang="en-US" altLang="zh-CN" dirty="0">
                <a:latin typeface="黑体" panose="02010609060101010101" pitchFamily="49" charset="-122"/>
                <a:ea typeface="黑体" panose="02010609060101010101" pitchFamily="49" charset="-122"/>
              </a:rPr>
              <a:t>WBS</a:t>
            </a:r>
            <a:r>
              <a:rPr lang="zh-CN" altLang="en-US" dirty="0">
                <a:latin typeface="黑体" panose="02010609060101010101" pitchFamily="49" charset="-122"/>
                <a:ea typeface="黑体" panose="02010609060101010101" pitchFamily="49" charset="-122"/>
              </a:rPr>
              <a:t>，纵向为组织成员或部门名称</a:t>
            </a:r>
            <a:r>
              <a:rPr lang="en-US" altLang="zh-CN" dirty="0">
                <a:latin typeface="黑体" panose="02010609060101010101" pitchFamily="49" charset="-122"/>
                <a:ea typeface="黑体" panose="02010609060101010101" pitchFamily="49" charset="-122"/>
              </a:rPr>
              <a:t>OBS(</a:t>
            </a:r>
            <a:r>
              <a:rPr lang="zh-CN" altLang="en-US"/>
              <a:t>组织分解结构</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。纵向和横向交叉表示项目组织成员或部门在某个工作单元中的职责。其中的</a:t>
            </a:r>
            <a:r>
              <a:rPr lang="en-US" altLang="zh-CN" dirty="0">
                <a:latin typeface="黑体" panose="02010609060101010101" pitchFamily="49" charset="-122"/>
                <a:ea typeface="黑体" panose="02010609060101010101" pitchFamily="49" charset="-122"/>
              </a:rPr>
              <a:t>PR</a:t>
            </a:r>
            <a:r>
              <a:rPr lang="zh-CN" altLang="en-US" dirty="0">
                <a:latin typeface="黑体" panose="02010609060101010101" pitchFamily="49" charset="-122"/>
                <a:ea typeface="黑体" panose="02010609060101010101" pitchFamily="49" charset="-122"/>
              </a:rPr>
              <a:t>代表职责，</a:t>
            </a:r>
            <a:endParaRPr lang="zh-CN" altLang="en-US" dirty="0">
              <a:latin typeface="黑体" panose="02010609060101010101" pitchFamily="49" charset="-122"/>
              <a:ea typeface="黑体" panose="02010609060101010101" pitchFamily="49" charset="-122"/>
            </a:endParaRPr>
          </a:p>
          <a:p>
            <a:pPr lvl="0"/>
            <a:r>
              <a:rPr lang="en-US" altLang="zh-CN" dirty="0"/>
              <a:t>R</a:t>
            </a:r>
            <a:r>
              <a:rPr lang="zh-CN" altLang="en-US" dirty="0"/>
              <a:t>：负责者</a:t>
            </a:r>
            <a:r>
              <a:rPr lang="en-US" altLang="zh-CN" dirty="0"/>
              <a:t>(</a:t>
            </a:r>
            <a:r>
              <a:rPr lang="zh-CN" altLang="en-US" dirty="0"/>
              <a:t>部门</a:t>
            </a:r>
            <a:r>
              <a:rPr lang="en-US" altLang="zh-CN" dirty="0"/>
              <a:t>)</a:t>
            </a:r>
            <a:r>
              <a:rPr lang="zh-CN" altLang="en-US" dirty="0"/>
              <a:t>，</a:t>
            </a:r>
            <a:r>
              <a:rPr lang="en-US" altLang="zh-CN" dirty="0"/>
              <a:t>P</a:t>
            </a:r>
            <a:r>
              <a:rPr lang="zh-CN" altLang="en-US" dirty="0"/>
              <a:t>：执行者</a:t>
            </a:r>
            <a:r>
              <a:rPr lang="en-US" altLang="zh-CN" dirty="0"/>
              <a:t>(</a:t>
            </a:r>
            <a:r>
              <a:rPr lang="zh-CN" altLang="en-US" dirty="0"/>
              <a:t>部门</a:t>
            </a:r>
            <a:r>
              <a:rPr lang="en-US" altLang="zh-CN" dirty="0"/>
              <a:t>)</a:t>
            </a:r>
            <a:endParaRPr lang="zh-CN" altLang="en-US" dirty="0"/>
          </a:p>
          <a:p>
            <a:pPr lvl="0"/>
            <a:endParaRPr lang="zh-CN" altLang="en-US" dirty="0">
              <a:latin typeface="黑体" panose="02010609060101010101" pitchFamily="49" charset="-122"/>
              <a:ea typeface="黑体" panose="02010609060101010101" pitchFamily="49"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另外，可以釆用责任分配矩阵分配更加详细的工作活动，或者定义一般的角色和职责。</a:t>
            </a:r>
            <a:endParaRPr lang="zh-CN" altLang="en-US"/>
          </a:p>
          <a:p>
            <a:r>
              <a:rPr lang="zh-CN" altLang="en-US"/>
              <a:t>如图，展示了一个项目的人员是否参加，或者负责项目中的某项活动，是否对项目的某 项任务提供输入、进行评审等。</a:t>
            </a:r>
            <a:endParaRPr lang="zh-CN" altLang="en-US"/>
          </a:p>
          <a:p>
            <a:endParaRPr lang="zh-CN" altLang="en-US"/>
          </a:p>
          <a:p>
            <a:endParaRPr lang="zh-CN" altLang="en-US"/>
          </a:p>
          <a:p>
            <a:r>
              <a:rPr lang="zh-CN" altLang="en-US"/>
              <a:t>有了责任分配矩阵，</a:t>
            </a:r>
            <a:r>
              <a:rPr lang="zh-CN" altLang="en-US"/>
              <a:t>可以使项目团队能够各负其责、各司其职，进行充分、有效的合作，避免职责不明，为项目任 务的完成提供了可靠的组织保证。</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sym typeface="+mn-ea"/>
              </a:rPr>
              <a:t>软件项目中的开发人员是最大的资源。</a:t>
            </a:r>
            <a:endParaRPr lang="zh-CN" altLang="en-US"/>
          </a:p>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endParaRPr lang="zh-CN" altLang="en-US"/>
          </a:p>
          <a:p>
            <a:r>
              <a:rPr lang="zh-CN" altLang="en-US"/>
              <a:t>在识别出项目干系人之后，还需要分析干系人之间的关系和历史渊源，切实处理好他们之 间的关系，</a:t>
            </a:r>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a:t>
            </a:r>
            <a:r>
              <a:rPr lang="en-US" altLang="zh-CN"/>
              <a:t>ppt</a:t>
            </a:r>
            <a:r>
              <a:rPr lang="zh-CN" altLang="en-US"/>
              <a:t>】此外，我们还要识别出其他的干系人，</a:t>
            </a:r>
            <a:r>
              <a:rPr lang="zh-CN" altLang="en-US">
                <a:sym typeface="+mn-ea"/>
              </a:rPr>
              <a:t>下面都可以是主要项目干系人</a:t>
            </a:r>
            <a:endParaRPr lang="zh-CN" altLang="en-US"/>
          </a:p>
          <a:p>
            <a:r>
              <a:rPr lang="zh-CN" altLang="en-US"/>
              <a:t>项目经理：负责对项目进行管理的人员。</a:t>
            </a:r>
            <a:endParaRPr lang="zh-CN" altLang="en-US"/>
          </a:p>
          <a:p>
            <a:r>
              <a:rPr lang="zh-CN" altLang="en-US"/>
              <a:t>-客户：使用项目产品的组织或者个人，指项目产品的购买者。</a:t>
            </a:r>
            <a:endParaRPr lang="zh-CN" altLang="en-US"/>
          </a:p>
          <a:p>
            <a:r>
              <a:rPr lang="zh-CN" altLang="en-US"/>
              <a:t>•用户：产品的直接使用者。</a:t>
            </a:r>
            <a:endParaRPr lang="zh-CN" altLang="en-US"/>
          </a:p>
          <a:p>
            <a:r>
              <a:rPr lang="zh-CN" altLang="en-US"/>
              <a:t>•项目执行组织：其员工主要投入项目工作的组织。</a:t>
            </a:r>
            <a:endParaRPr lang="zh-CN" altLang="en-US"/>
          </a:p>
          <a:p>
            <a:r>
              <a:rPr lang="zh-CN" altLang="en-US"/>
              <a:t>-项目团队成员：具体从事项目工作，并直接或者间接向项目经理负责的人员。</a:t>
            </a:r>
            <a:endParaRPr lang="zh-CN" altLang="en-US"/>
          </a:p>
          <a:p>
            <a:r>
              <a:rPr lang="zh-CN" altLang="en-US"/>
              <a:t>・项目出资人：为项目提供资助的个人或者团体。</a:t>
            </a:r>
            <a:endParaRPr lang="zh-CN" altLang="en-US"/>
          </a:p>
          <a:p>
            <a:r>
              <a:rPr lang="zh-CN" altLang="en-US"/>
              <a:t>・项目承包人：依据合同而投入项目实施工作的一方，不具有对项目产品的所有权。</a:t>
            </a:r>
            <a:endParaRPr lang="zh-CN" altLang="en-US"/>
          </a:p>
          <a:p>
            <a:r>
              <a:rPr lang="zh-CN" altLang="en-US"/>
              <a:t>・供货商：一个项目常常离不开供货商，它提供项目组织外的某些产品，包括服务。</a:t>
            </a:r>
            <a:endParaRPr lang="zh-CN" altLang="en-US"/>
          </a:p>
          <a:p>
            <a:endParaRPr lang="zh-CN" altLang="en-US"/>
          </a:p>
          <a:p>
            <a:r>
              <a:rPr lang="zh-CN" altLang="en-US">
                <a:sym typeface="+mn-ea"/>
              </a:rPr>
              <a:t>【</a:t>
            </a:r>
            <a:r>
              <a:rPr lang="en-US" altLang="zh-CN">
                <a:sym typeface="+mn-ea"/>
              </a:rPr>
              <a:t>ppt</a:t>
            </a:r>
            <a:r>
              <a:rPr lang="zh-CN" altLang="en-US">
                <a:sym typeface="+mn-ea"/>
              </a:rPr>
              <a:t>】在项目干系人识别中，对甲方项目干系人的识别和分析更是重 中之重。那我们，可以通过某项目案例的分析，从而绘制出一张甲方项目干系人结构图</a:t>
            </a:r>
            <a:endParaRPr lang="zh-CN" altLang="en-US"/>
          </a:p>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sym typeface="+mn-ea"/>
              </a:rPr>
              <a:t>作为项目干系人分析的第二步，需要分析出本项目干系人的重要程度</a:t>
            </a:r>
            <a:endParaRPr lang="zh-CN" altLang="en-US"/>
          </a:p>
          <a:p>
            <a:r>
              <a:rPr lang="en-US" altLang="zh-CN"/>
              <a:t>[ppt]</a:t>
            </a:r>
            <a:r>
              <a:rPr lang="zh-CN" altLang="en-US"/>
              <a:t>比如，我们可以以刚刚的某项目甲方干系人结构图为例，</a:t>
            </a:r>
            <a:r>
              <a:rPr lang="zh-CN" altLang="en-US"/>
              <a:t>给出甲方项目干系人重要程度排序图。</a:t>
            </a:r>
            <a:endParaRPr lang="zh-CN" altLang="en-US"/>
          </a:p>
          <a:p>
            <a:r>
              <a:rPr lang="zh-CN" altLang="en-US"/>
              <a:t>技术人员、部门人员、信息中心副主任、部门领导、信息中心主任、副局长、局长</a:t>
            </a:r>
            <a:r>
              <a:rPr lang="en-US" altLang="zh-CN"/>
              <a:t> </a:t>
            </a:r>
            <a:r>
              <a:rPr lang="zh-CN" altLang="en-US"/>
              <a:t>干系人重要程度由弱到强</a:t>
            </a:r>
            <a:endParaRPr lang="zh-CN" altLang="en-US"/>
          </a:p>
          <a:p>
            <a:endParaRPr lang="zh-CN" altLang="en-US"/>
          </a:p>
          <a:p>
            <a:r>
              <a:rPr lang="zh-CN" altLang="en-US">
                <a:sym typeface="+mn-ea"/>
              </a:rPr>
              <a:t>对比较重要的干系人，要对其全部需求进行比较详细的分析，以更好的获得他们的支持</a:t>
            </a:r>
            <a:endParaRPr lang="zh-CN" altLang="en-US"/>
          </a:p>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TextEdit="1"/>
          </p:cNvSpPr>
          <p:nvPr>
            <p:ph type="sldImg"/>
          </p:nvPr>
        </p:nvSpPr>
        <p:spPr/>
      </p:sp>
      <p:sp>
        <p:nvSpPr>
          <p:cNvPr id="19458" name="文本占位符 2"/>
          <p:cNvSpPr/>
          <p:nvPr>
            <p:ph type="body"/>
          </p:nvPr>
        </p:nvSpPr>
        <p:spPr/>
        <p:txBody>
          <a:bodyPr wrap="square" lIns="92075" tIns="46038" rIns="92075" bIns="46038" anchor="t" anchorCtr="0"/>
          <a:p>
            <a:pPr lvl="0"/>
            <a:r>
              <a:rPr lang="zh-CN" altLang="en-US"/>
              <a:t>项目中人力资源一般是以团队形式存在的，</a:t>
            </a:r>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幻灯片图像占位符 1"/>
          <p:cNvSpPr>
            <a:spLocks noTextEdit="1"/>
          </p:cNvSpPr>
          <p:nvPr>
            <p:ph type="sldImg"/>
          </p:nvPr>
        </p:nvSpPr>
        <p:spPr/>
      </p:sp>
      <p:sp>
        <p:nvSpPr>
          <p:cNvPr id="57346" name="文本占位符 2"/>
          <p:cNvSpPr/>
          <p:nvPr>
            <p:ph type="body"/>
          </p:nvPr>
        </p:nvSpPr>
        <p:spPr/>
        <p:txBody>
          <a:bodyPr wrap="square" lIns="92075" tIns="46038" rIns="92075" bIns="46038" anchor="t" anchorCtr="0"/>
          <a:p>
            <a:pPr lvl="0"/>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幻灯片图像占位符 1"/>
          <p:cNvSpPr>
            <a:spLocks noTextEdit="1"/>
          </p:cNvSpPr>
          <p:nvPr>
            <p:ph type="sldImg"/>
          </p:nvPr>
        </p:nvSpPr>
        <p:spPr/>
      </p:sp>
      <p:sp>
        <p:nvSpPr>
          <p:cNvPr id="57346" name="文本占位符 2"/>
          <p:cNvSpPr/>
          <p:nvPr>
            <p:ph type="body"/>
          </p:nvPr>
        </p:nvSpPr>
        <p:spPr/>
        <p:txBody>
          <a:bodyPr wrap="square" lIns="92075" tIns="46038" rIns="92075" bIns="46038" anchor="t" anchorCtr="0"/>
          <a:p>
            <a:pPr lvl="0"/>
            <a:r>
              <a:rPr lang="zh-CN" altLang="en-US">
                <a:effectLst/>
                <a:sym typeface="+mn-ea"/>
              </a:rPr>
              <a:t>就一般项目而言，按支持度依次递减的顺序，干系人主要类别有首倡者、内部支持者、较积极者、参与者、无所谓者、不积极者、反对者。</a:t>
            </a:r>
            <a:endParaRPr lang="zh-CN" altLang="en-US">
              <a:solidFill>
                <a:schemeClr val="tx1"/>
              </a:solidFill>
              <a:effectLst/>
            </a:endParaRPr>
          </a:p>
          <a:p>
            <a:pPr lvl="0"/>
            <a:r>
              <a:rPr lang="zh-CN" altLang="en-US"/>
              <a:t>如图</a:t>
            </a:r>
            <a:endParaRPr lang="zh-CN" altLang="en-US"/>
          </a:p>
          <a:p>
            <a:pPr lvl="0"/>
            <a:endParaRPr lang="zh-CN" altLang="en-US"/>
          </a:p>
          <a:p>
            <a:pPr lvl="0"/>
            <a:r>
              <a:rPr lang="zh-CN" altLang="en-US"/>
              <a:t>【</a:t>
            </a:r>
            <a:r>
              <a:rPr lang="en-US" altLang="zh-CN"/>
              <a:t>ppt</a:t>
            </a:r>
            <a:r>
              <a:rPr lang="zh-CN" altLang="en-US"/>
              <a:t>】</a:t>
            </a:r>
            <a:r>
              <a:rPr lang="zh-CN" altLang="en-US">
                <a:effectLst/>
                <a:sym typeface="+mn-ea"/>
              </a:rPr>
              <a:t>在项目管理实战中，需要</a:t>
            </a:r>
            <a:r>
              <a:rPr lang="zh-CN" altLang="en-US">
                <a:solidFill>
                  <a:schemeClr val="accent1"/>
                </a:solidFill>
                <a:effectLst/>
                <a:sym typeface="+mn-ea"/>
              </a:rPr>
              <a:t>建立项目管理的统一战线</a:t>
            </a:r>
            <a:r>
              <a:rPr lang="zh-CN" altLang="en-US">
                <a:effectLst/>
                <a:sym typeface="+mn-ea"/>
              </a:rPr>
              <a:t>：即为了实现项目管理目标需要争取干 系人中大部分人的支持，尤其是中间力量的支持。</a:t>
            </a:r>
            <a:endParaRPr lang="zh-CN" altLang="en-US"/>
          </a:p>
          <a:p>
            <a:pPr lvl="0"/>
            <a:r>
              <a:rPr lang="zh-CN" altLang="en-US"/>
              <a:t>【</a:t>
            </a:r>
            <a:r>
              <a:rPr lang="en-US" altLang="zh-CN"/>
              <a:t>ppt</a:t>
            </a:r>
            <a:r>
              <a:rPr lang="zh-CN" altLang="en-US"/>
              <a:t>】比较现实的做法是充分借助首倡者和内部支 持者，积极寻求中间力量的支持，让不支持者至少不要反对。</a:t>
            </a:r>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3" name="幻灯片图像占位符 1"/>
          <p:cNvSpPr>
            <a:spLocks noTextEdit="1"/>
          </p:cNvSpPr>
          <p:nvPr>
            <p:ph type="sldImg"/>
          </p:nvPr>
        </p:nvSpPr>
        <p:spPr/>
      </p:sp>
      <p:sp>
        <p:nvSpPr>
          <p:cNvPr id="59394" name="文本占位符 2"/>
          <p:cNvSpPr/>
          <p:nvPr>
            <p:ph type="body"/>
          </p:nvPr>
        </p:nvSpPr>
        <p:spPr/>
        <p:txBody>
          <a:bodyPr wrap="square" lIns="92075" tIns="46038" rIns="92075" bIns="46038" anchor="t" anchorCtr="0"/>
          <a:p>
            <a:pPr lvl="0"/>
            <a:r>
              <a:rPr lang="zh-CN" altLang="en-US"/>
              <a:t>在上述项目干系人分析的步骤中，依次做到了无遗漏地识别出全部项目干系人、对干系人 的重要性进行分析和对干系人的支持度进行分析。</a:t>
            </a:r>
            <a:endParaRPr lang="zh-CN" altLang="en-US"/>
          </a:p>
          <a:p>
            <a:pPr lvl="0"/>
            <a:endParaRPr lang="zh-CN" altLang="en-US"/>
          </a:p>
          <a:p>
            <a:pPr lvl="0"/>
            <a:r>
              <a:rPr lang="zh-CN" altLang="en-US"/>
              <a:t>这些分析都是从一个维度对干系人进行的分析，但其分析结果往往不是孤立的，一般都交织 在一起，所以还有必要在此基础上对项目关系人 进行整合分析，形成对干系人的完整分析。</a:t>
            </a:r>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3" name="幻灯片图像占位符 1"/>
          <p:cNvSpPr>
            <a:spLocks noTextEdit="1"/>
          </p:cNvSpPr>
          <p:nvPr>
            <p:ph type="sldImg"/>
          </p:nvPr>
        </p:nvSpPr>
        <p:spPr/>
      </p:sp>
      <p:sp>
        <p:nvSpPr>
          <p:cNvPr id="59394" name="文本占位符 2"/>
          <p:cNvSpPr/>
          <p:nvPr>
            <p:ph type="body"/>
          </p:nvPr>
        </p:nvSpPr>
        <p:spPr/>
        <p:txBody>
          <a:bodyPr wrap="square" lIns="92075" tIns="46038" rIns="92075" bIns="46038" anchor="t" anchorCtr="0"/>
          <a:p>
            <a:pPr lvl="0"/>
            <a:r>
              <a:rPr lang="zh-CN" altLang="en-US"/>
              <a:t>项目干系人分析坐标格的纵轴是项目干系人对项目的重要性，分为高、 中、低3个等级。</a:t>
            </a:r>
            <a:endParaRPr lang="zh-CN" altLang="en-US"/>
          </a:p>
          <a:p>
            <a:pPr lvl="0"/>
            <a:r>
              <a:rPr lang="zh-CN" altLang="en-US"/>
              <a:t>项目干系人分析坐标格的横轴是项目干系人对项目的支持度，分为支持、中间、不 支持3个等级，</a:t>
            </a:r>
            <a:endParaRPr lang="zh-CN" altLang="en-US"/>
          </a:p>
          <a:p>
            <a:pPr lvl="0"/>
            <a:r>
              <a:rPr lang="zh-CN" altLang="en-US"/>
              <a:t>由这两个维度就组成了如图10-10 所示的9个分区：A1，A2、A3、Bl、B2、B3、Cl、C2、C3</a:t>
            </a:r>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我们最后来做个</a:t>
            </a:r>
            <a:r>
              <a:rPr lang="zh-CN" altLang="en-US">
                <a:sym typeface="+mn-ea"/>
              </a:rPr>
              <a:t>项目干系人计划</a:t>
            </a:r>
            <a:r>
              <a:rPr lang="en-US" altLang="zh-CN">
                <a:sym typeface="+mn-ea"/>
              </a:rPr>
              <a:t>  </a:t>
            </a:r>
            <a:r>
              <a:rPr lang="zh-CN" altLang="en-US">
                <a:sym typeface="+mn-ea"/>
              </a:rPr>
              <a:t>的</a:t>
            </a:r>
            <a:r>
              <a:rPr lang="zh-CN" altLang="en-US">
                <a:sym typeface="+mn-ea"/>
              </a:rPr>
              <a:t>总结。</a:t>
            </a:r>
            <a:endParaRPr lang="zh-CN" altLang="en-US">
              <a:sym typeface="+mn-ea"/>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t>这个</a:t>
            </a:r>
            <a:r>
              <a:t>表就是一个干系人计划，其中3个干系人“需要的参与程度”都是“支持”，但是从 “目前参与程度”看，有两个干系人是没有达到这个程度的，为此制订干系人计划，以便期待 通过“定期拜访”等行为来达到希望的程度。</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r>
              <a:rPr lang="zh-CN" altLang="en-US"/>
              <a:t>如图所示。发送者需要仔细核对信息，确保发送信息的方法，并且要证实信息已经被理解了。接收者需要对信息进行理解， 确保正确理解信息。</a:t>
            </a:r>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endParaRPr lang="zh-CN" altLang="en-US"/>
          </a:p>
          <a:p>
            <a:r>
              <a:rPr lang="zh-CN" altLang="en-US"/>
              <a:t>有时候，信息发送人感觉自己把信息正确传达了，但是信息在接收端可能千差万别。其中原因很 多，如语言、文化、语义、知识、信息内容、道德规范、名誉、权利、组织状态等，在项目执 行中经常碰到由于背景不同而在沟通中产生理解差异的情况。</a:t>
            </a:r>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沟通可以根据具体情况选择适当的沟通形式， 以保证沟通的有效性</a:t>
            </a:r>
            <a:endParaRPr lang="zh-CN" altLang="en-US"/>
          </a:p>
          <a:p>
            <a:r>
              <a:rPr lang="zh-CN" altLang="en-US"/>
              <a:t>这里有几种</a:t>
            </a:r>
            <a:r>
              <a:rPr lang="zh-CN" altLang="en-US">
                <a:sym typeface="+mn-ea"/>
              </a:rPr>
              <a:t>沟通方式</a:t>
            </a:r>
            <a:endParaRPr lang="en-US" altLang="zh-CN">
              <a:sym typeface="+mn-ea"/>
            </a:endParaRPr>
          </a:p>
          <a:p>
            <a:r>
              <a:rPr lang="zh-CN" altLang="en-US"/>
              <a:t>分别是</a:t>
            </a:r>
            <a:r>
              <a:rPr lang="zh-CN" altLang="en-US">
                <a:solidFill>
                  <a:schemeClr val="accent1"/>
                </a:solidFill>
                <a:effectLst/>
                <a:sym typeface="+mn-ea"/>
              </a:rPr>
              <a:t>书面沟通和口头沟通</a:t>
            </a:r>
            <a:endParaRPr lang="zh-CN" altLang="en-US">
              <a:solidFill>
                <a:schemeClr val="accent1"/>
              </a:solidFill>
              <a:effectLst/>
            </a:endParaRPr>
          </a:p>
          <a:p>
            <a:r>
              <a:rPr lang="zh-CN" altLang="en-US">
                <a:solidFill>
                  <a:schemeClr val="accent1"/>
                </a:solidFill>
                <a:effectLst/>
                <a:sym typeface="+mn-ea"/>
              </a:rPr>
              <a:t>语言沟通和非语言沟通</a:t>
            </a:r>
            <a:endParaRPr lang="zh-CN" altLang="en-US">
              <a:solidFill>
                <a:schemeClr val="accent1"/>
              </a:solidFill>
              <a:effectLst/>
            </a:endParaRPr>
          </a:p>
          <a:p>
            <a:r>
              <a:rPr lang="zh-CN" altLang="en-US">
                <a:solidFill>
                  <a:schemeClr val="accent1"/>
                </a:solidFill>
                <a:effectLst/>
                <a:sym typeface="+mn-ea"/>
              </a:rPr>
              <a:t>正式沟通和非正式沟通</a:t>
            </a:r>
            <a:endParaRPr lang="zh-CN" altLang="en-US">
              <a:solidFill>
                <a:schemeClr val="accent1"/>
              </a:solidFill>
              <a:effectLst/>
            </a:endParaRPr>
          </a:p>
          <a:p>
            <a:r>
              <a:rPr lang="zh-CN" altLang="en-US">
                <a:solidFill>
                  <a:schemeClr val="accent1"/>
                </a:solidFill>
                <a:effectLst/>
                <a:sym typeface="+mn-ea"/>
              </a:rPr>
              <a:t>单向沟通和双向沟通</a:t>
            </a:r>
            <a:endParaRPr lang="zh-CN" altLang="en-US">
              <a:solidFill>
                <a:schemeClr val="accent1"/>
              </a:solidFill>
              <a:effectLst/>
            </a:endParaRPr>
          </a:p>
          <a:p>
            <a:r>
              <a:rPr lang="zh-CN" altLang="en-US">
                <a:solidFill>
                  <a:schemeClr val="accent1"/>
                </a:solidFill>
                <a:effectLst/>
                <a:sym typeface="+mn-ea"/>
              </a:rPr>
              <a:t>网络沟通</a:t>
            </a:r>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a:p>
            <a:endParaRPr lang="zh-CN" altLang="en-US"/>
          </a:p>
          <a:p>
            <a:r>
              <a:rPr lang="zh-CN" altLang="en-US"/>
              <a:t>假设</a:t>
            </a:r>
            <a:r>
              <a:rPr lang="zh-CN" altLang="en-US">
                <a:sym typeface="+mn-ea"/>
              </a:rPr>
              <a:t>人员总数</a:t>
            </a:r>
            <a:r>
              <a:rPr lang="zh-CN" altLang="en-US"/>
              <a:t>是</a:t>
            </a:r>
            <a:r>
              <a:rPr lang="en-US" altLang="zh-CN"/>
              <a:t>E</a:t>
            </a:r>
            <a:r>
              <a:rPr lang="zh-CN" altLang="en-US"/>
              <a:t>，沟通渠道的公式为</a:t>
            </a:r>
            <a:r>
              <a:rPr lang="en-US" altLang="zh-CN"/>
              <a:t>E</a:t>
            </a:r>
            <a:r>
              <a:rPr lang="zh-CN" altLang="en-US"/>
              <a:t>(</a:t>
            </a:r>
            <a:r>
              <a:rPr lang="en-US" altLang="zh-CN"/>
              <a:t>E</a:t>
            </a:r>
            <a:r>
              <a:rPr lang="zh-CN" altLang="en-US"/>
              <a:t>-</a:t>
            </a:r>
            <a:r>
              <a:rPr lang="en-US" altLang="zh-CN"/>
              <a:t>1)</a:t>
            </a:r>
            <a:r>
              <a:rPr lang="zh-CN" altLang="en-US"/>
              <a:t>/2</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1）沟通需求：分析项目相关人需要什么信息，确定谁需要信息，何时需要信息。对项目 干系人的分析有助于确定项目中各种参与人员的沟通需求。</a:t>
            </a:r>
            <a:endParaRPr lang="zh-CN" altLang="en-US"/>
          </a:p>
          <a:p>
            <a:r>
              <a:rPr lang="zh-CN" altLang="en-US"/>
              <a:t>2）沟通内容：确定沟通内容包括沟通的格式、内容、详细程度等。如果可能的话，可以 统一项目文件格式，统一各种文件模板，并提供编写指南。</a:t>
            </a:r>
            <a:endParaRPr lang="zh-CN" altLang="en-US"/>
          </a:p>
          <a:p>
            <a:r>
              <a:rPr lang="zh-CN" altLang="en-US"/>
              <a:t>3）沟通方法：确定沟通方式、沟通渠道等，</a:t>
            </a:r>
            <a:endParaRPr lang="zh-CN" altLang="en-US"/>
          </a:p>
          <a:p>
            <a:r>
              <a:rPr lang="zh-CN" altLang="en-US"/>
              <a:t>4）沟通职责：谁发送信息，谁接收信息，以及传送重 要项目信息的格式、权限。</a:t>
            </a:r>
            <a:endParaRPr lang="zh-CN" altLang="en-US"/>
          </a:p>
          <a:p>
            <a:r>
              <a:rPr lang="zh-CN" altLang="en-US"/>
              <a:t>5）沟通时间安排：创建沟通信息的日程表</a:t>
            </a:r>
            <a:endParaRPr lang="zh-CN" altLang="en-US"/>
          </a:p>
          <a:p>
            <a:r>
              <a:rPr lang="zh-CN" altLang="en-US"/>
              <a:t>6）沟通计划维护：当项目进展时，沟通计划如何修订的指南，明确本计划在发行变化时由谁进行修订，并发送给相关人员。</a:t>
            </a:r>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幻灯片图像占位符 1"/>
          <p:cNvSpPr>
            <a:spLocks noGrp="1" noRot="1" noChangeAspect="1" noTextEdit="1"/>
          </p:cNvSpPr>
          <p:nvPr>
            <p:ph type="sldImg"/>
          </p:nvPr>
        </p:nvSpPr>
        <p:spPr/>
      </p:sp>
      <p:sp>
        <p:nvSpPr>
          <p:cNvPr id="70658" name="备注占位符 2"/>
          <p:cNvSpPr>
            <a:spLocks noGrp="1"/>
          </p:cNvSpPr>
          <p:nvPr>
            <p:ph type="body"/>
          </p:nvPr>
        </p:nvSpPr>
        <p:spPr/>
        <p:txBody>
          <a:bodyPr wrap="square" lIns="92075" tIns="46038" rIns="92075" bIns="46038" anchor="t" anchorCtr="0"/>
          <a:p>
            <a:pPr lvl="0"/>
            <a:endParaRPr lang="zh-CN" altLang="en-US" dirty="0"/>
          </a:p>
        </p:txBody>
      </p:sp>
      <p:sp>
        <p:nvSpPr>
          <p:cNvPr id="70659" name="灯片编号占位符 3"/>
          <p:cNvSpPr txBox="1">
            <a:spLocks noGrp="1"/>
          </p:cNvSpPr>
          <p:nvPr>
            <p:ph type="sldNum" sz="quarter"/>
          </p:nvPr>
        </p:nvSpPr>
        <p:spPr>
          <a:xfrm>
            <a:off x="3886200" y="9175750"/>
            <a:ext cx="2971800" cy="482600"/>
          </a:xfrm>
          <a:prstGeom prst="rect">
            <a:avLst/>
          </a:prstGeom>
          <a:noFill/>
          <a:ln w="9525">
            <a:noFill/>
          </a:ln>
        </p:spPr>
        <p:txBody>
          <a:bodyPr vert="horz" wrap="square" lIns="92075" tIns="46038" rIns="92075" bIns="46038" anchor="b" anchorCtr="0"/>
          <a:p>
            <a:pPr lvl="0" algn="r">
              <a:buSzTx/>
            </a:pPr>
            <a:fld id="{9A0DB2DC-4C9A-4742-B13C-FB6460FD3503}" type="slidenum">
              <a:rPr lang="en-US" altLang="zh-CN" sz="1200" dirty="0"/>
            </a:fld>
            <a:endParaRPr lang="en-US" altLang="zh-CN" sz="1200"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en-US" altLang="zh-CN"/>
              <a:t>4</a:t>
            </a:r>
            <a:r>
              <a:rPr lang="zh-CN" altLang="en-US"/>
              <a:t>（</a:t>
            </a:r>
            <a:r>
              <a:rPr lang="en-US" altLang="zh-CN"/>
              <a:t>4-1</a:t>
            </a:r>
            <a:r>
              <a:rPr lang="zh-CN" altLang="en-US"/>
              <a:t>）</a:t>
            </a:r>
            <a:r>
              <a:rPr lang="en-US" altLang="zh-CN"/>
              <a:t>/2=6</a:t>
            </a:r>
            <a:endParaRPr lang="en-US" altLang="zh-CN"/>
          </a:p>
          <a:p>
            <a:r>
              <a:rPr lang="en-US" altLang="zh-CN"/>
              <a:t>8</a:t>
            </a:r>
            <a:r>
              <a:rPr lang="zh-CN" altLang="en-US"/>
              <a:t>（</a:t>
            </a:r>
            <a:r>
              <a:rPr lang="en-US" altLang="zh-CN"/>
              <a:t>8-1</a:t>
            </a:r>
            <a:r>
              <a:rPr lang="zh-CN" altLang="en-US"/>
              <a:t>）</a:t>
            </a:r>
            <a:r>
              <a:rPr lang="en-US" altLang="zh-CN"/>
              <a:t>/2=28</a:t>
            </a:r>
            <a:endParaRPr lang="en-US" altLang="zh-CN"/>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幻灯片图像占位符 1"/>
          <p:cNvSpPr>
            <a:spLocks noGrp="1" noRot="1" noChangeAspect="1" noTextEdit="1"/>
          </p:cNvSpPr>
          <p:nvPr>
            <p:ph type="sldImg"/>
          </p:nvPr>
        </p:nvSpPr>
        <p:spPr/>
      </p:sp>
      <p:sp>
        <p:nvSpPr>
          <p:cNvPr id="75778" name="备注占位符 2"/>
          <p:cNvSpPr>
            <a:spLocks noGrp="1"/>
          </p:cNvSpPr>
          <p:nvPr>
            <p:ph type="body"/>
          </p:nvPr>
        </p:nvSpPr>
        <p:spPr/>
        <p:txBody>
          <a:bodyPr wrap="square" lIns="92075" tIns="46038" rIns="92075" bIns="46038" anchor="t" anchorCtr="0"/>
          <a:p>
            <a:pPr lvl="0"/>
            <a:endParaRPr lang="zh-CN" altLang="en-US" dirty="0"/>
          </a:p>
        </p:txBody>
      </p:sp>
      <p:sp>
        <p:nvSpPr>
          <p:cNvPr id="75779" name="灯片编号占位符 3"/>
          <p:cNvSpPr txBox="1">
            <a:spLocks noGrp="1"/>
          </p:cNvSpPr>
          <p:nvPr>
            <p:ph type="sldNum" sz="quarter"/>
          </p:nvPr>
        </p:nvSpPr>
        <p:spPr>
          <a:xfrm>
            <a:off x="3886200" y="9175750"/>
            <a:ext cx="2971800" cy="482600"/>
          </a:xfrm>
          <a:prstGeom prst="rect">
            <a:avLst/>
          </a:prstGeom>
          <a:noFill/>
          <a:ln w="9525">
            <a:noFill/>
          </a:ln>
        </p:spPr>
        <p:txBody>
          <a:bodyPr vert="horz" wrap="square" lIns="92075" tIns="46038" rIns="92075" bIns="46038" anchor="b" anchorCtr="0"/>
          <a:p>
            <a:pPr lvl="0" algn="r">
              <a:buSzTx/>
            </a:pPr>
            <a:fld id="{9A0DB2DC-4C9A-4742-B13C-FB6460FD3503}" type="slidenum">
              <a:rPr lang="en-US" altLang="zh-CN" sz="1200" dirty="0"/>
            </a:fld>
            <a:endParaRPr lang="en-US" altLang="zh-CN"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组建团队时首先要明确项目的组织结构。项目组织结构应该能够提高团队的工作效率，避免摩擦。</a:t>
            </a:r>
            <a:endParaRPr lang="zh-CN" altLang="en-US"/>
          </a:p>
          <a:p>
            <a:r>
              <a:rPr lang="zh-CN" altLang="en-US"/>
              <a:t>项 目管理中的组织结构可以总结为3种主要类型：职能型、项目型和矩阵型。</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目是以部门为主体来承担项目的，一个项目由一个或者多个部门承担，一个部门也可能承担多个项目，有部门经理也有项目经理，所以项目成 员有两个负责人</a:t>
            </a:r>
            <a:endParaRPr lang="zh-CN" altLang="en-US"/>
          </a:p>
          <a:p>
            <a:endParaRPr lang="zh-CN" altLang="en-US"/>
          </a:p>
          <a:p>
            <a:r>
              <a:rPr lang="zh-CN" altLang="en-US" dirty="0">
                <a:sym typeface="+mn-ea"/>
              </a:rPr>
              <a:t>当公司开展项目时，由各职能部门的职员承担相应的项目任务，通常情况下他们都是</a:t>
            </a:r>
            <a:r>
              <a:rPr lang="zh-CN" altLang="en-US" dirty="0">
                <a:solidFill>
                  <a:schemeClr val="accent1"/>
                </a:solidFill>
                <a:effectLst/>
                <a:sym typeface="+mn-ea"/>
              </a:rPr>
              <a:t>兼职的</a:t>
            </a:r>
            <a:r>
              <a:rPr lang="zh-CN" altLang="en-US" dirty="0">
                <a:sym typeface="+mn-ea"/>
              </a:rPr>
              <a:t>，因为这些职员在完成一定项目任务的同时，还要完成其所属职能部门的任务。</a:t>
            </a:r>
            <a:endParaRPr lang="zh-CN" altLang="en-US" dirty="0"/>
          </a:p>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1）以职能部门作为承担项目任务的主体，可以充分发挥职能部门的资源集中优势，有利 于保障项目需要资源的供给和项目可交付成果的质量，在人员的使用上具有较大的灵活性。</a:t>
            </a:r>
            <a:endParaRPr lang="zh-CN" altLang="en-US"/>
          </a:p>
          <a:p>
            <a:r>
              <a:rPr lang="zh-CN" altLang="en-US"/>
              <a:t>2）职能部门内部的技术专家可以被该部门承担的不同项目共享，节约人力，减少了资源 浪费。</a:t>
            </a:r>
            <a:endParaRPr lang="zh-CN" altLang="en-US"/>
          </a:p>
          <a:p>
            <a:r>
              <a:rPr lang="zh-CN" altLang="en-US"/>
              <a:t>3）同一职能部门内部的专业人员便于相互交流、相互支援，对创造性地解决技术问题很有帮助。同部门的专业人员易于交流知识和经验，项目成员在事业上具有连续性和保障性。</a:t>
            </a:r>
            <a:endParaRPr lang="zh-CN" altLang="en-US"/>
          </a:p>
          <a:p>
            <a:r>
              <a:rPr lang="zh-CN" altLang="en-US"/>
              <a:t>4）当项目成员调离项目或者离开公司，所属职能部门可以增派人员，保持项目技术的连续性。</a:t>
            </a:r>
            <a:endParaRPr lang="zh-CN" altLang="en-US"/>
          </a:p>
          <a:p>
            <a:r>
              <a:rPr lang="zh-CN" altLang="en-US"/>
              <a:t>5）项目成员可以将完成项目和完成本部门的职能工作融为一体，可以减少因项目的临时 性而给项目成员带来的不确定性。</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1）客户利益和职能部门的利益常常发生冲突，职能部门会为本部门的利益而忽视客户的需求，只集中于本职能部门的活动，项目及客户的利益往往得不到优先考虑。</a:t>
            </a:r>
            <a:endParaRPr lang="zh-CN" altLang="en-US"/>
          </a:p>
          <a:p>
            <a:r>
              <a:rPr lang="zh-CN" altLang="en-US"/>
              <a:t>2）当项目需要多个职能部门共同完成，或者一个职能部门内部有多个项目需要完成时, 资源的平衡就会出现问题。</a:t>
            </a:r>
            <a:endParaRPr lang="zh-CN" altLang="en-US"/>
          </a:p>
          <a:p>
            <a:r>
              <a:rPr lang="zh-CN" altLang="en-US"/>
              <a:t>3）当项目需要由多个部门共同完成时，权力分割不利于各职能部门之间的沟通交流、团 结协作。项目经理没有足够的权利控制项目的进展。</a:t>
            </a:r>
            <a:endParaRPr lang="zh-CN" altLang="en-US"/>
          </a:p>
          <a:p>
            <a:r>
              <a:rPr lang="zh-CN" altLang="en-US"/>
              <a:t>4）项目成员在行政上仍隶属于各职能部门的领导，项目经理对项目成员没有完全的权利， 项目经理需要不断地同职能部门经理进行有效的沟通，以消除项目成员的顾虑。</a:t>
            </a:r>
            <a:endParaRPr lang="zh-CN" altLang="en-US"/>
          </a:p>
          <a:p>
            <a:r>
              <a:rPr lang="zh-CN" altLang="en-US"/>
              <a:t>当小组成员对部门经理和项目经理都要负责时，项目团队的管理常常是复杂的。对这种双重报告关系的有效 管理常常是项目最重要的成功因素，而且通常是项目经理的责任。</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3"/>
          </p:nvPr>
        </p:nvSpPr>
        <p:spPr/>
        <p:txBody>
          <a:bodyPr/>
          <a:p>
            <a:r>
              <a:rPr lang="zh-CN" altLang="en-US"/>
              <a:t>1）项目经理对项目可以全权负责，可以根据项目需要随意调动项目组织的内部资源或者 外部资源。</a:t>
            </a:r>
            <a:endParaRPr lang="zh-CN" altLang="en-US"/>
          </a:p>
          <a:p>
            <a:r>
              <a:rPr lang="zh-CN" altLang="en-US"/>
              <a:t>2）项目型组织的目标单一，完全以项目为中心安排工作，决策的速度得以加快，能够对客户的要求做出及时响应，项目组团队精神得以充分发挥，有利于项目的顺利完成。</a:t>
            </a:r>
            <a:endParaRPr lang="zh-CN" altLang="en-US"/>
          </a:p>
          <a:p>
            <a:r>
              <a:rPr lang="zh-CN" altLang="en-US"/>
              <a:t>3）项目经理对项目成员有全部权利，项目成员只对项目经理负责，避免了职能型项目组 织下项目成员处于多重领导、无所适从的局面，项目经理是项目的真正、唯一的领导者。</a:t>
            </a:r>
            <a:endParaRPr lang="zh-CN" altLang="en-US"/>
          </a:p>
          <a:p>
            <a:r>
              <a:rPr lang="zh-CN" altLang="en-US"/>
              <a:t>4）组织结构简单，易于操作。项目成员直接属于同一个部门，彼此之间的沟通交流简洁、 快速，提高了沟通效率，同时加快了决策速度。</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grpSp>
        <p:nvGrpSpPr>
          <p:cNvPr id="4098" name="Group 2"/>
          <p:cNvGrpSpPr/>
          <p:nvPr/>
        </p:nvGrpSpPr>
        <p:grpSpPr>
          <a:xfrm>
            <a:off x="847725" y="1039813"/>
            <a:ext cx="7448550" cy="1476375"/>
            <a:chOff x="792" y="1872"/>
            <a:chExt cx="4176" cy="528"/>
          </a:xfrm>
        </p:grpSpPr>
        <p:sp>
          <p:nvSpPr>
            <p:cNvPr id="14" name="Rectangle 3"/>
            <p:cNvSpPr>
              <a:spLocks noChangeArrowheads="1"/>
            </p:cNvSpPr>
            <p:nvPr/>
          </p:nvSpPr>
          <p:spPr bwMode="auto">
            <a:xfrm>
              <a:off x="792" y="1927"/>
              <a:ext cx="4176" cy="396"/>
            </a:xfrm>
            <a:prstGeom prst="rect">
              <a:avLst/>
            </a:prstGeom>
            <a:noFill/>
            <a:ln w="38100">
              <a:solidFill>
                <a:schemeClr val="accent2"/>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5" name="Rectangle 4"/>
            <p:cNvSpPr>
              <a:spLocks noChangeArrowheads="1"/>
            </p:cNvSpPr>
            <p:nvPr/>
          </p:nvSpPr>
          <p:spPr bwMode="white">
            <a:xfrm>
              <a:off x="1008" y="1872"/>
              <a:ext cx="3743" cy="528"/>
            </a:xfrm>
            <a:prstGeom prst="rect">
              <a:avLst/>
            </a:prstGeom>
            <a:solidFill>
              <a:schemeClr val="bg1"/>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sp>
        <p:nvSpPr>
          <p:cNvPr id="16" name="Rectangle 5"/>
          <p:cNvSpPr>
            <a:spLocks noChangeArrowheads="1"/>
          </p:cNvSpPr>
          <p:nvPr/>
        </p:nvSpPr>
        <p:spPr bwMode="auto">
          <a:xfrm>
            <a:off x="0" y="0"/>
            <a:ext cx="9144000" cy="685800"/>
          </a:xfrm>
          <a:prstGeom prst="rect">
            <a:avLst/>
          </a:prstGeom>
          <a:solidFill>
            <a:schemeClr val="hlink"/>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7" name="Rectangle 6"/>
          <p:cNvSpPr>
            <a:spLocks noChangeArrowheads="1"/>
          </p:cNvSpPr>
          <p:nvPr/>
        </p:nvSpPr>
        <p:spPr bwMode="auto">
          <a:xfrm>
            <a:off x="0" y="4905375"/>
            <a:ext cx="9144000" cy="238125"/>
          </a:xfrm>
          <a:prstGeom prst="rect">
            <a:avLst/>
          </a:prstGeom>
          <a:solidFill>
            <a:schemeClr val="tx2"/>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8" name="Text Box 13"/>
          <p:cNvSpPr txBox="1">
            <a:spLocks noChangeArrowheads="1"/>
          </p:cNvSpPr>
          <p:nvPr/>
        </p:nvSpPr>
        <p:spPr bwMode="white">
          <a:xfrm>
            <a:off x="3976688" y="171450"/>
            <a:ext cx="4810125" cy="714375"/>
          </a:xfrm>
          <a:prstGeom prst="rect">
            <a:avLst/>
          </a:prstGeom>
          <a:noFill/>
          <a:ln>
            <a:noFill/>
          </a:ln>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50000"/>
              </a:spcBef>
              <a:spcAft>
                <a:spcPct val="0"/>
              </a:spcAft>
              <a:buClrTx/>
              <a:buSzTx/>
              <a:buFontTx/>
              <a:buNone/>
              <a:defRPr/>
            </a:pPr>
            <a:r>
              <a:rPr kumimoji="0" lang="en-US" altLang="zh-CN" sz="4050" b="0" i="1" u="none" strike="noStrike" kern="1200" cap="none" spc="0" normalizeH="0" baseline="0" noProof="0">
                <a:ln>
                  <a:noFill/>
                </a:ln>
                <a:solidFill>
                  <a:schemeClr val="bg1"/>
                </a:solidFill>
                <a:effectLst/>
                <a:uLnTx/>
                <a:uFillTx/>
                <a:latin typeface="Arial Black" panose="020B0A04020102020204" pitchFamily="34" charset="0"/>
                <a:ea typeface="宋体" panose="02010600030101010101" pitchFamily="2" charset="-122"/>
                <a:cs typeface="+mn-cs"/>
                <a:sym typeface="+mn-ea"/>
              </a:rPr>
              <a:t>MIMA</a:t>
            </a:r>
            <a:r>
              <a:rPr kumimoji="0" lang="en-US" altLang="zh-CN" sz="3000" b="0" i="1" u="none" strike="noStrike" kern="1200" cap="none" spc="0" normalizeH="0" baseline="0" noProof="0">
                <a:ln>
                  <a:noFill/>
                </a:ln>
                <a:solidFill>
                  <a:schemeClr val="bg1"/>
                </a:solidFill>
                <a:effectLst/>
                <a:uLnTx/>
                <a:uFillTx/>
                <a:latin typeface="Arial Black" panose="020B0A04020102020204" pitchFamily="34" charset="0"/>
                <a:ea typeface="宋体" panose="02010600030101010101" pitchFamily="2" charset="-122"/>
                <a:cs typeface="+mn-cs"/>
                <a:sym typeface="+mn-ea"/>
              </a:rPr>
              <a:t> </a:t>
            </a:r>
            <a:r>
              <a:rPr kumimoji="0" lang="en-US" altLang="zh-CN" sz="4050" b="0" i="1" u="none" strike="noStrike" kern="1200" cap="none" spc="0" normalizeH="0" baseline="0" noProof="0">
                <a:ln>
                  <a:noFill/>
                </a:ln>
                <a:solidFill>
                  <a:schemeClr val="bg1"/>
                </a:solidFill>
                <a:effectLst/>
                <a:uLnTx/>
                <a:uFillTx/>
                <a:latin typeface="Arial Black" panose="020B0A04020102020204" pitchFamily="34" charset="0"/>
                <a:ea typeface="宋体" panose="02010600030101010101" pitchFamily="2" charset="-122"/>
                <a:cs typeface="+mn-cs"/>
                <a:sym typeface="+mn-ea"/>
              </a:rPr>
              <a:t>Group</a:t>
            </a:r>
            <a:endParaRPr kumimoji="0" lang="en-US" altLang="zh-CN" sz="4050" b="0" i="1" u="none" strike="noStrike" kern="1200" cap="none" spc="0" normalizeH="0" baseline="0" noProof="0">
              <a:ln>
                <a:noFill/>
              </a:ln>
              <a:solidFill>
                <a:schemeClr val="bg1"/>
              </a:solidFill>
              <a:effectLst/>
              <a:uLnTx/>
              <a:uFillTx/>
              <a:latin typeface="Arial Black" panose="020B0A04020102020204" pitchFamily="34" charset="0"/>
              <a:ea typeface="宋体" panose="02010600030101010101" pitchFamily="2" charset="-122"/>
              <a:cs typeface="+mn-cs"/>
              <a:sym typeface="+mn-ea"/>
            </a:endParaRPr>
          </a:p>
        </p:txBody>
      </p:sp>
      <p:sp>
        <p:nvSpPr>
          <p:cNvPr id="19" name="Rectangle 17"/>
          <p:cNvSpPr>
            <a:spLocks noChangeArrowheads="1"/>
          </p:cNvSpPr>
          <p:nvPr/>
        </p:nvSpPr>
        <p:spPr bwMode="auto">
          <a:xfrm>
            <a:off x="2627313" y="4910138"/>
            <a:ext cx="5184775" cy="188913"/>
          </a:xfrm>
          <a:prstGeom prst="rect">
            <a:avLst/>
          </a:prstGeom>
          <a:noFill/>
          <a:ln>
            <a:noFill/>
          </a:ln>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rPr>
              <a:t>School of </a:t>
            </a:r>
            <a:r>
              <a:rPr kumimoji="0" lang="en-US" altLang="zh-CN" sz="900" b="0"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sym typeface="+mn-ea"/>
              </a:rPr>
              <a:t>Software, </a:t>
            </a:r>
            <a:r>
              <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rPr>
              <a:t>Shandong University</a:t>
            </a:r>
            <a:endPar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endParaRPr>
          </a:p>
        </p:txBody>
      </p:sp>
      <p:sp>
        <p:nvSpPr>
          <p:cNvPr id="20" name="Rectangle 6"/>
          <p:cNvSpPr>
            <a:spLocks noChangeArrowheads="1"/>
          </p:cNvSpPr>
          <p:nvPr/>
        </p:nvSpPr>
        <p:spPr bwMode="auto">
          <a:xfrm>
            <a:off x="0" y="4905375"/>
            <a:ext cx="2362200" cy="228600"/>
          </a:xfrm>
          <a:prstGeom prst="rect">
            <a:avLst/>
          </a:prstGeom>
          <a:solidFill>
            <a:schemeClr val="accent1"/>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1" name="Rectangle 23"/>
          <p:cNvSpPr>
            <a:spLocks noChangeArrowheads="1"/>
          </p:cNvSpPr>
          <p:nvPr/>
        </p:nvSpPr>
        <p:spPr bwMode="auto">
          <a:xfrm>
            <a:off x="225425" y="4916488"/>
            <a:ext cx="2133600" cy="127000"/>
          </a:xfrm>
          <a:prstGeom prst="rect">
            <a:avLst/>
          </a:prstGeom>
          <a:noFill/>
          <a:ln>
            <a:noFill/>
          </a:ln>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9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sym typeface="+mn-ea"/>
              </a:rPr>
              <a:t>MIMA @ SDU</a:t>
            </a:r>
            <a:endParaRPr kumimoji="0" lang="en-US" altLang="zh-CN" sz="9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sym typeface="+mn-ea"/>
            </a:endParaRPr>
          </a:p>
        </p:txBody>
      </p:sp>
      <p:sp>
        <p:nvSpPr>
          <p:cNvPr id="22536" name="Rectangle 8"/>
          <p:cNvSpPr>
            <a:spLocks noGrp="1" noChangeArrowheads="1"/>
          </p:cNvSpPr>
          <p:nvPr>
            <p:ph type="ctrTitle" sz="quarter"/>
          </p:nvPr>
        </p:nvSpPr>
        <p:spPr bwMode="auto">
          <a:xfrm>
            <a:off x="1000100" y="1821651"/>
            <a:ext cx="7500990" cy="1233488"/>
          </a:xfrm>
        </p:spPr>
        <p:txBody>
          <a:bodyPr/>
          <a:lstStyle>
            <a:lvl1pPr>
              <a:defRPr b="1"/>
            </a:lvl1pPr>
          </a:lstStyle>
          <a:p>
            <a:pPr fontAlgn="base"/>
            <a:r>
              <a:rPr lang="zh-CN" altLang="en-US" strike="noStrike" noProof="1"/>
              <a:t>单击此处编辑母版标题样式</a:t>
            </a:r>
            <a:endParaRPr lang="zh-CN" altLang="en-US" strike="noStrike" noProof="1"/>
          </a:p>
        </p:txBody>
      </p:sp>
      <p:sp>
        <p:nvSpPr>
          <p:cNvPr id="22537" name="Rectangle 9"/>
          <p:cNvSpPr>
            <a:spLocks noGrp="1" noChangeArrowheads="1"/>
          </p:cNvSpPr>
          <p:nvPr>
            <p:ph type="subTitle" sz="quarter" idx="1"/>
          </p:nvPr>
        </p:nvSpPr>
        <p:spPr>
          <a:xfrm>
            <a:off x="1371600" y="3143250"/>
            <a:ext cx="6400800" cy="514350"/>
          </a:xfrm>
        </p:spPr>
        <p:txBody>
          <a:bodyPr/>
          <a:lstStyle>
            <a:lvl1pPr marL="0" indent="0" algn="ctr">
              <a:buFont typeface="Wingdings" panose="05000000000000000000" pitchFamily="2" charset="2"/>
              <a:buNone/>
              <a:defRPr sz="1800" b="1"/>
            </a:lvl1pPr>
          </a:lstStyle>
          <a:p>
            <a:pPr fontAlgn="base"/>
            <a:r>
              <a:rPr lang="zh-CN" altLang="en-US" strike="noStrike" noProof="1"/>
              <a:t>单击此处编辑母版副标题样式</a:t>
            </a:r>
            <a:endParaRPr lang="zh-CN" altLang="en-US" strike="noStrike" noProof="1"/>
          </a:p>
        </p:txBody>
      </p:sp>
    </p:spTree>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0272"/>
            <a:ext cx="2057400" cy="4324350"/>
          </a:xfrm>
        </p:spPr>
        <p:txBody>
          <a:bodyPr vert="eaVert"/>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457200" y="270272"/>
            <a:ext cx="6019800" cy="4324350"/>
          </a:xfrm>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a:xfrm>
            <a:off x="838200" y="6356350"/>
            <a:ext cx="2743200" cy="365125"/>
          </a:xfrm>
        </p:spPr>
        <p:txBody>
          <a:bodyPr/>
          <a:lstStyle/>
          <a:p>
            <a:pPr fontAlgn="base"/>
            <a:fld id="{263DB197-84B0-484E-9C0F-88358ECCB797}" type="datetimeFigureOut">
              <a:rPr lang="zh-CN" altLang="en-US" strike="noStrike" noProof="1" smtClean="0">
                <a:latin typeface="Arial Narrow" panose="020B060602020203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5" name="灯片编号占位符 4"/>
          <p:cNvSpPr>
            <a:spLocks noGrp="1"/>
          </p:cNvSpPr>
          <p:nvPr>
            <p:ph type="sldNum" sz="quarter" idx="12"/>
          </p:nvPr>
        </p:nvSpPr>
        <p:spPr>
          <a:xfrm>
            <a:off x="8610600" y="6356350"/>
            <a:ext cx="2743200" cy="365125"/>
          </a:xfrm>
        </p:spPr>
        <p:txBody>
          <a:bodyPr/>
          <a:lstStyle/>
          <a:p>
            <a:pPr fontAlgn="base"/>
            <a:fld id="{E077DA78-E013-4A8C-AD75-63A150561B10}" type="slidenum">
              <a:rPr lang="zh-CN" altLang="en-US" strike="noStrike" noProof="1" smtClean="0">
                <a:latin typeface="Arial Narrow" panose="020B060602020203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5"/>
            <a:ext cx="7772400" cy="1021556"/>
          </a:xfrm>
        </p:spPr>
        <p:txBody>
          <a:bodyPr anchor="t"/>
          <a:lstStyle>
            <a:lvl1pPr algn="l">
              <a:defRPr sz="3000" b="1" cap="all"/>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a:t>单击此处编辑母版文本样式</a:t>
            </a:r>
            <a:endParaRPr lang="zh-CN" altLang="en-US" strike="noStrike" noProof="1"/>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457200" y="1006079"/>
            <a:ext cx="4038600" cy="3588544"/>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z="1350" strike="noStrike" noProof="1"/>
              <a:t>第四级</a:t>
            </a:r>
            <a:endParaRPr lang="zh-CN" altLang="en-US" strike="noStrike" noProof="1"/>
          </a:p>
          <a:p>
            <a:pPr lvl="4" fontAlgn="base"/>
            <a:r>
              <a:rPr lang="zh-CN" altLang="en-US" sz="1350" strike="noStrike" noProof="1"/>
              <a:t>第五级</a:t>
            </a:r>
            <a:endParaRPr lang="zh-CN" altLang="en-US" strike="noStrike" noProof="1"/>
          </a:p>
        </p:txBody>
      </p:sp>
      <p:sp>
        <p:nvSpPr>
          <p:cNvPr id="4" name="内容占位符 3"/>
          <p:cNvSpPr>
            <a:spLocks noGrp="1"/>
          </p:cNvSpPr>
          <p:nvPr>
            <p:ph sz="half" idx="2"/>
          </p:nvPr>
        </p:nvSpPr>
        <p:spPr>
          <a:xfrm>
            <a:off x="4648200" y="1006079"/>
            <a:ext cx="4038600" cy="3588544"/>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z="1350" strike="noStrike" noProof="1"/>
              <a:t>第四级</a:t>
            </a:r>
            <a:endParaRPr lang="zh-CN" altLang="en-US" strike="noStrike" noProof="1"/>
          </a:p>
          <a:p>
            <a:pPr lvl="4" fontAlgn="base"/>
            <a:r>
              <a:rPr lang="zh-CN" altLang="en-US" sz="1350" strike="noStrike" noProof="1"/>
              <a:t>第五级</a:t>
            </a:r>
            <a:endParaRPr lang="zh-CN" altLang="en-US" strike="noStrike" noProof="1"/>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8"/>
          </a:xfrm>
        </p:spPr>
        <p:txBody>
          <a:bodyPr anchor="b"/>
          <a:lstStyle>
            <a:lvl1pPr algn="l">
              <a:defRPr sz="1500" b="1"/>
            </a:lvl1p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文本占位符 3"/>
          <p:cNvSpPr>
            <a:spLocks noGrp="1"/>
          </p:cNvSpPr>
          <p:nvPr>
            <p:ph type="body" sz="half" idx="2"/>
          </p:nvPr>
        </p:nvSpPr>
        <p:spPr>
          <a:xfrm>
            <a:off x="457200" y="1076325"/>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fontAlgn="base"/>
            <a:r>
              <a:rPr lang="zh-CN" altLang="en-US" sz="1050" strike="noStrike" noProof="1"/>
              <a:t>单击此处编辑母版文本样式</a:t>
            </a:r>
            <a:endParaRPr lang="zh-CN" altLang="en-US" strike="noStrike" noProof="1"/>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1500" b="1"/>
            </a:lvl1pPr>
          </a:lstStyle>
          <a:p>
            <a:pPr fontAlgn="base"/>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1792288" y="459581"/>
            <a:ext cx="5486400" cy="3086100"/>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
                <a:schemeClr val="accent1"/>
              </a:buClr>
              <a:buSzPct val="80000"/>
              <a:buFont typeface="Wingdings" panose="05000000000000000000" pitchFamily="2" charset="2"/>
              <a:buNone/>
              <a:defRPr/>
            </a:pPr>
            <a:endParaRPr kumimoji="0" lang="zh-CN" altLang="en-US" sz="3200" b="0" i="0" u="none" strike="noStrike" kern="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4025504"/>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fontAlgn="base"/>
            <a:r>
              <a:rPr lang="zh-CN" altLang="en-US" sz="1050" strike="noStrike" noProof="1"/>
              <a:t>单击此处编辑母版文本样式</a:t>
            </a:r>
            <a:endParaRPr lang="zh-CN" altLang="en-US" strike="noStrike" noProof="1"/>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Line 2"/>
          <p:cNvSpPr/>
          <p:nvPr/>
        </p:nvSpPr>
        <p:spPr>
          <a:xfrm>
            <a:off x="533400" y="757238"/>
            <a:ext cx="7239000" cy="0"/>
          </a:xfrm>
          <a:prstGeom prst="line">
            <a:avLst/>
          </a:prstGeom>
          <a:ln w="28575" cap="flat" cmpd="sng">
            <a:solidFill>
              <a:schemeClr val="accent2"/>
            </a:solidFill>
            <a:prstDash val="solid"/>
            <a:round/>
            <a:headEnd type="none" w="med" len="med"/>
            <a:tailEnd type="none" w="med" len="med"/>
          </a:ln>
        </p:spPr>
      </p:sp>
      <p:sp>
        <p:nvSpPr>
          <p:cNvPr id="1027" name="Rectangle 3"/>
          <p:cNvSpPr>
            <a:spLocks noChangeArrowheads="1"/>
          </p:cNvSpPr>
          <p:nvPr/>
        </p:nvSpPr>
        <p:spPr bwMode="auto">
          <a:xfrm>
            <a:off x="0" y="4905375"/>
            <a:ext cx="9144000" cy="238125"/>
          </a:xfrm>
          <a:prstGeom prst="rect">
            <a:avLst/>
          </a:prstGeom>
          <a:solidFill>
            <a:schemeClr val="tx2"/>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8" name="Rectangle 4"/>
          <p:cNvSpPr>
            <a:spLocks noChangeArrowheads="1"/>
          </p:cNvSpPr>
          <p:nvPr/>
        </p:nvSpPr>
        <p:spPr bwMode="auto">
          <a:xfrm>
            <a:off x="8077200" y="171450"/>
            <a:ext cx="838200" cy="614363"/>
          </a:xfrm>
          <a:prstGeom prst="rect">
            <a:avLst/>
          </a:prstGeom>
          <a:solidFill>
            <a:schemeClr val="accent1"/>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Rectangle 5"/>
          <p:cNvSpPr>
            <a:spLocks noChangeArrowheads="1"/>
          </p:cNvSpPr>
          <p:nvPr/>
        </p:nvSpPr>
        <p:spPr bwMode="auto">
          <a:xfrm>
            <a:off x="7715250" y="285750"/>
            <a:ext cx="990600" cy="685800"/>
          </a:xfrm>
          <a:prstGeom prst="rect">
            <a:avLst/>
          </a:prstGeom>
          <a:solidFill>
            <a:schemeClr val="accent2"/>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Rectangle 6"/>
          <p:cNvSpPr>
            <a:spLocks noChangeArrowheads="1"/>
          </p:cNvSpPr>
          <p:nvPr/>
        </p:nvSpPr>
        <p:spPr bwMode="auto">
          <a:xfrm>
            <a:off x="0" y="4905375"/>
            <a:ext cx="2362200" cy="228600"/>
          </a:xfrm>
          <a:prstGeom prst="rect">
            <a:avLst/>
          </a:prstGeom>
          <a:solidFill>
            <a:schemeClr val="accent1"/>
          </a:solidFill>
          <a:ln>
            <a:noFill/>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1" name="Rectangle 8"/>
          <p:cNvSpPr>
            <a:spLocks noGrp="1"/>
          </p:cNvSpPr>
          <p:nvPr>
            <p:ph type="body"/>
          </p:nvPr>
        </p:nvSpPr>
        <p:spPr>
          <a:xfrm>
            <a:off x="457200" y="1006475"/>
            <a:ext cx="8229600" cy="3587750"/>
          </a:xfrm>
          <a:prstGeom prst="rect">
            <a:avLst/>
          </a:prstGeom>
          <a:noFill/>
          <a:ln w="9525">
            <a:noFill/>
          </a:ln>
        </p:spPr>
        <p:txBody>
          <a:bodyPr anchor="t" anchorCtr="0"/>
          <a:p>
            <a:pPr lvl="0"/>
            <a:r>
              <a:rPr lang="zh-CN" altLang="en-US" dirty="0"/>
              <a:t>单击此处编辑母版文本样式</a:t>
            </a:r>
            <a:endParaRPr lang="zh-CN" altLang="en-US" dirty="0"/>
          </a:p>
          <a:p>
            <a:pPr lvl="1" indent="-214630"/>
            <a:r>
              <a:rPr lang="zh-CN" altLang="en-US" dirty="0"/>
              <a:t>第二级</a:t>
            </a:r>
            <a:endParaRPr lang="zh-CN" altLang="en-US" dirty="0"/>
          </a:p>
          <a:p>
            <a:pPr lvl="2" indent="-171450"/>
            <a:r>
              <a:rPr lang="zh-CN" altLang="en-US" dirty="0"/>
              <a:t>第三级</a:t>
            </a:r>
            <a:endParaRPr lang="zh-CN" altLang="en-US" dirty="0"/>
          </a:p>
          <a:p>
            <a:pPr lvl="3" indent="-171450"/>
            <a:r>
              <a:rPr lang="zh-CN" altLang="en-US" dirty="0"/>
              <a:t>第四级</a:t>
            </a:r>
            <a:endParaRPr lang="zh-CN" altLang="en-US" dirty="0"/>
          </a:p>
          <a:p>
            <a:pPr lvl="4" indent="-171450"/>
            <a:r>
              <a:rPr lang="zh-CN" altLang="en-US" dirty="0"/>
              <a:t>第五级</a:t>
            </a:r>
            <a:endParaRPr lang="zh-CN" altLang="en-US" dirty="0"/>
          </a:p>
        </p:txBody>
      </p:sp>
      <p:sp>
        <p:nvSpPr>
          <p:cNvPr id="1032" name="Text Box 12"/>
          <p:cNvSpPr txBox="1">
            <a:spLocks noChangeArrowheads="1"/>
          </p:cNvSpPr>
          <p:nvPr/>
        </p:nvSpPr>
        <p:spPr bwMode="white">
          <a:xfrm>
            <a:off x="7620000" y="514350"/>
            <a:ext cx="1143000" cy="322263"/>
          </a:xfrm>
          <a:prstGeom prst="rect">
            <a:avLst/>
          </a:prstGeom>
          <a:noFill/>
          <a:ln>
            <a:noFill/>
          </a:ln>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en-US" altLang="zh-CN" sz="1500" b="0" i="0" u="none" strike="noStrike" kern="1200" cap="none" spc="0" normalizeH="0" baseline="0" noProof="0">
                <a:ln>
                  <a:noFill/>
                </a:ln>
                <a:solidFill>
                  <a:schemeClr val="bg1"/>
                </a:solidFill>
                <a:effectLst/>
                <a:uLnTx/>
                <a:uFillTx/>
                <a:latin typeface="Cooper Black" panose="0208090404030B020404" pitchFamily="18" charset="0"/>
                <a:ea typeface="宋体" panose="02010600030101010101" pitchFamily="2" charset="-122"/>
                <a:cs typeface="+mn-cs"/>
                <a:sym typeface="+mn-ea"/>
              </a:rPr>
              <a:t>MIMA</a:t>
            </a:r>
            <a:endParaRPr kumimoji="0" lang="en-US" altLang="zh-CN" sz="1500" b="0" i="0" u="none" strike="noStrike" kern="1200" cap="none" spc="0" normalizeH="0" baseline="0" noProof="0">
              <a:ln>
                <a:noFill/>
              </a:ln>
              <a:solidFill>
                <a:schemeClr val="bg1"/>
              </a:solidFill>
              <a:effectLst/>
              <a:uLnTx/>
              <a:uFillTx/>
              <a:latin typeface="Cooper Black" panose="0208090404030B020404" pitchFamily="18" charset="0"/>
              <a:ea typeface="宋体" panose="02010600030101010101" pitchFamily="2" charset="-122"/>
              <a:cs typeface="+mn-cs"/>
              <a:sym typeface="+mn-ea"/>
            </a:endParaRPr>
          </a:p>
        </p:txBody>
      </p:sp>
      <p:sp>
        <p:nvSpPr>
          <p:cNvPr id="1033" name="Rectangle 23"/>
          <p:cNvSpPr>
            <a:spLocks noChangeArrowheads="1"/>
          </p:cNvSpPr>
          <p:nvPr/>
        </p:nvSpPr>
        <p:spPr bwMode="auto">
          <a:xfrm>
            <a:off x="225425" y="4916488"/>
            <a:ext cx="2133600" cy="127000"/>
          </a:xfrm>
          <a:prstGeom prst="rect">
            <a:avLst/>
          </a:prstGeom>
          <a:noFill/>
          <a:ln>
            <a:noFill/>
          </a:ln>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9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sym typeface="+mn-ea"/>
              </a:rPr>
              <a:t>MIMA @ SDU</a:t>
            </a:r>
            <a:endParaRPr kumimoji="0" lang="en-US" altLang="zh-CN" sz="900" b="0"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sym typeface="+mn-ea"/>
            </a:endParaRPr>
          </a:p>
        </p:txBody>
      </p:sp>
      <p:sp>
        <p:nvSpPr>
          <p:cNvPr id="1034" name="Rectangle 24"/>
          <p:cNvSpPr>
            <a:spLocks noChangeArrowheads="1"/>
          </p:cNvSpPr>
          <p:nvPr/>
        </p:nvSpPr>
        <p:spPr bwMode="auto">
          <a:xfrm>
            <a:off x="2627313" y="4906963"/>
            <a:ext cx="5184775" cy="190500"/>
          </a:xfrm>
          <a:prstGeom prst="rect">
            <a:avLst/>
          </a:prstGeom>
          <a:noFill/>
          <a:ln>
            <a:noFill/>
          </a:ln>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rPr>
              <a:t>School of </a:t>
            </a:r>
            <a:r>
              <a:rPr kumimoji="0" lang="en-US" altLang="zh-CN" sz="900" b="0"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sym typeface="+mn-ea"/>
              </a:rPr>
              <a:t>Software, </a:t>
            </a:r>
            <a:r>
              <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rPr>
              <a:t>Shandong University</a:t>
            </a:r>
            <a:endParaRPr kumimoji="0" lang="en-US" altLang="zh-CN" sz="9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sym typeface="+mn-ea"/>
            </a:endParaRPr>
          </a:p>
        </p:txBody>
      </p:sp>
      <p:sp>
        <p:nvSpPr>
          <p:cNvPr id="1035" name="Rectangle 26"/>
          <p:cNvSpPr>
            <a:spLocks noGrp="1"/>
          </p:cNvSpPr>
          <p:nvPr>
            <p:ph type="title"/>
          </p:nvPr>
        </p:nvSpPr>
        <p:spPr>
          <a:xfrm>
            <a:off x="468313" y="269875"/>
            <a:ext cx="7399337" cy="490538"/>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21531" name="Rectangle 27"/>
          <p:cNvSpPr>
            <a:spLocks noChangeArrowheads="1"/>
          </p:cNvSpPr>
          <p:nvPr/>
        </p:nvSpPr>
        <p:spPr bwMode="auto">
          <a:xfrm>
            <a:off x="8316913" y="4929188"/>
            <a:ext cx="431800" cy="141288"/>
          </a:xfrm>
          <a:prstGeom prst="rect">
            <a:avLst/>
          </a:prstGeom>
          <a:noFill/>
          <a:ln w="9525">
            <a:noFill/>
            <a:miter lim="800000"/>
          </a:ln>
          <a:effec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fld id="{778E8587-0EC3-4836-A4DB-6D3F255536CB}" type="slidenum">
              <a:rPr kumimoji="0" lang="en-US" altLang="zh-CN" sz="900" b="1"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rPr>
            </a:fld>
            <a:endParaRPr kumimoji="0" lang="en-US" altLang="zh-CN" sz="900" b="1"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spcBef>
          <a:spcPct val="0"/>
        </a:spcBef>
        <a:spcAft>
          <a:spcPct val="0"/>
        </a:spcAft>
        <a:defRPr sz="3000" b="1">
          <a:solidFill>
            <a:schemeClr val="tx2"/>
          </a:solidFill>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9pPr>
    </p:titleStyle>
    <p:bodyStyle>
      <a:lvl1pPr marL="257175" indent="-257175" algn="l" rtl="0" eaLnBrk="0" fontAlgn="base" hangingPunct="0">
        <a:spcBef>
          <a:spcPct val="15000"/>
        </a:spcBef>
        <a:spcAft>
          <a:spcPct val="0"/>
        </a:spcAft>
        <a:buClr>
          <a:schemeClr val="accent1"/>
        </a:buClr>
        <a:buSzPct val="80000"/>
        <a:buFont typeface="Wingdings" panose="05000000000000000000" pitchFamily="2" charset="2"/>
        <a:buChar char="n"/>
        <a:defRPr sz="2100">
          <a:solidFill>
            <a:schemeClr val="tx1"/>
          </a:solidFill>
          <a:latin typeface="微软雅黑" panose="020B0503020204020204" charset="-122"/>
          <a:ea typeface="微软雅黑" panose="020B0503020204020204" charset="-122"/>
          <a:cs typeface="+mn-cs"/>
        </a:defRPr>
      </a:lvl1pPr>
      <a:lvl2pPr marL="557530" indent="-213995" algn="l" rtl="0" eaLnBrk="0" fontAlgn="base" hangingPunct="0">
        <a:spcBef>
          <a:spcPct val="15000"/>
        </a:spcBef>
        <a:spcAft>
          <a:spcPct val="0"/>
        </a:spcAft>
        <a:buClr>
          <a:schemeClr val="accent2"/>
        </a:buClr>
        <a:buSzPct val="80000"/>
        <a:buFont typeface="Wingdings" panose="05000000000000000000" pitchFamily="2" charset="2"/>
        <a:buChar char="n"/>
        <a:defRPr sz="1800">
          <a:solidFill>
            <a:schemeClr val="tx1"/>
          </a:solidFill>
          <a:latin typeface="微软雅黑" panose="020B0503020204020204" charset="-122"/>
          <a:ea typeface="微软雅黑" panose="020B0503020204020204" charset="-122"/>
        </a:defRPr>
      </a:lvl2pPr>
      <a:lvl3pPr marL="857250" indent="-171450" algn="l" rtl="0" eaLnBrk="0" fontAlgn="base" hangingPunct="0">
        <a:spcBef>
          <a:spcPct val="15000"/>
        </a:spcBef>
        <a:spcAft>
          <a:spcPct val="0"/>
        </a:spcAft>
        <a:buClr>
          <a:schemeClr val="tx2"/>
        </a:buClr>
        <a:buSzPct val="70000"/>
        <a:buFont typeface="Wingdings" panose="05000000000000000000" pitchFamily="2" charset="2"/>
        <a:buChar char="o"/>
        <a:defRPr sz="1800">
          <a:solidFill>
            <a:schemeClr val="tx1"/>
          </a:solidFill>
          <a:latin typeface="微软雅黑" panose="020B0503020204020204" charset="-122"/>
          <a:ea typeface="微软雅黑" panose="020B0503020204020204" charset="-122"/>
        </a:defRPr>
      </a:lvl3pPr>
      <a:lvl4pPr marL="1200150" indent="-171450" algn="l" rtl="0" eaLnBrk="0" fontAlgn="base" hangingPunct="0">
        <a:spcBef>
          <a:spcPct val="15000"/>
        </a:spcBef>
        <a:spcAft>
          <a:spcPct val="0"/>
        </a:spcAft>
        <a:buClr>
          <a:schemeClr val="accent2"/>
        </a:buClr>
        <a:buSzPct val="70000"/>
        <a:buFont typeface="Wingdings" panose="05000000000000000000" pitchFamily="2" charset="2"/>
        <a:buChar char="o"/>
        <a:defRPr sz="1500">
          <a:solidFill>
            <a:schemeClr val="tx1"/>
          </a:solidFill>
          <a:latin typeface="微软雅黑" panose="020B0503020204020204" charset="-122"/>
          <a:ea typeface="微软雅黑" panose="020B0503020204020204" charset="-122"/>
        </a:defRPr>
      </a:lvl4pPr>
      <a:lvl5pPr marL="1543050" indent="-171450" algn="l" rtl="0" eaLnBrk="0" fontAlgn="base" hangingPunct="0">
        <a:spcBef>
          <a:spcPct val="15000"/>
        </a:spcBef>
        <a:spcAft>
          <a:spcPct val="0"/>
        </a:spcAft>
        <a:buClr>
          <a:schemeClr val="tx2"/>
        </a:buClr>
        <a:buSzPct val="60000"/>
        <a:buFont typeface="Wingdings" panose="05000000000000000000" pitchFamily="2" charset="2"/>
        <a:buChar char="o"/>
        <a:defRPr sz="1500">
          <a:solidFill>
            <a:schemeClr val="tx1"/>
          </a:solidFill>
          <a:latin typeface="微软雅黑" panose="020B0503020204020204" charset="-122"/>
          <a:ea typeface="微软雅黑" panose="020B0503020204020204" charset="-122"/>
        </a:defRPr>
      </a:lvl5pPr>
      <a:lvl6pPr marL="1885950" indent="-171450" algn="l" rtl="0" fontAlgn="base">
        <a:spcBef>
          <a:spcPct val="15000"/>
        </a:spcBef>
        <a:spcAft>
          <a:spcPct val="0"/>
        </a:spcAft>
        <a:buClr>
          <a:schemeClr val="tx2"/>
        </a:buClr>
        <a:buSzPct val="60000"/>
        <a:buFont typeface="Wingdings" panose="05000000000000000000" pitchFamily="2" charset="2"/>
        <a:buChar char="o"/>
        <a:defRPr sz="1500">
          <a:solidFill>
            <a:schemeClr val="tx1"/>
          </a:solidFill>
          <a:latin typeface="+mn-lt"/>
        </a:defRPr>
      </a:lvl6pPr>
      <a:lvl7pPr marL="2228850" indent="-171450" algn="l" rtl="0" fontAlgn="base">
        <a:spcBef>
          <a:spcPct val="15000"/>
        </a:spcBef>
        <a:spcAft>
          <a:spcPct val="0"/>
        </a:spcAft>
        <a:buClr>
          <a:schemeClr val="tx2"/>
        </a:buClr>
        <a:buSzPct val="60000"/>
        <a:buFont typeface="Wingdings" panose="05000000000000000000" pitchFamily="2" charset="2"/>
        <a:buChar char="o"/>
        <a:defRPr sz="1500">
          <a:solidFill>
            <a:schemeClr val="tx1"/>
          </a:solidFill>
          <a:latin typeface="+mn-lt"/>
        </a:defRPr>
      </a:lvl7pPr>
      <a:lvl8pPr marL="2571750" indent="-171450" algn="l" rtl="0" fontAlgn="base">
        <a:spcBef>
          <a:spcPct val="15000"/>
        </a:spcBef>
        <a:spcAft>
          <a:spcPct val="0"/>
        </a:spcAft>
        <a:buClr>
          <a:schemeClr val="tx2"/>
        </a:buClr>
        <a:buSzPct val="60000"/>
        <a:buFont typeface="Wingdings" panose="05000000000000000000" pitchFamily="2" charset="2"/>
        <a:buChar char="o"/>
        <a:defRPr sz="1500">
          <a:solidFill>
            <a:schemeClr val="tx1"/>
          </a:solidFill>
          <a:latin typeface="+mn-lt"/>
        </a:defRPr>
      </a:lvl8pPr>
      <a:lvl9pPr marL="2914650" indent="-171450" algn="l" rtl="0" fontAlgn="base">
        <a:spcBef>
          <a:spcPct val="15000"/>
        </a:spcBef>
        <a:spcAft>
          <a:spcPct val="0"/>
        </a:spcAft>
        <a:buClr>
          <a:schemeClr val="tx2"/>
        </a:buClr>
        <a:buSzPct val="60000"/>
        <a:buFont typeface="Wingdings" panose="05000000000000000000" pitchFamily="2" charset="2"/>
        <a:buChar char="o"/>
        <a:defRPr sz="1500">
          <a:solidFill>
            <a:schemeClr val="tx1"/>
          </a:solidFill>
          <a:latin typeface="+mn-lt"/>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tags" Target="../tags/tag3.xml"/><Relationship Id="rId4" Type="http://schemas.openxmlformats.org/officeDocument/2006/relationships/image" Target="../media/image2.jpeg"/><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0" Type="http://schemas.openxmlformats.org/officeDocument/2006/relationships/notesSlide" Target="../notesSlides/notesSlide15.xml"/><Relationship Id="rId2" Type="http://schemas.openxmlformats.org/officeDocument/2006/relationships/tags" Target="../tags/tag9.xml"/><Relationship Id="rId19" Type="http://schemas.openxmlformats.org/officeDocument/2006/relationships/slideLayout" Target="../slideLayouts/slideLayout2.xml"/><Relationship Id="rId18" Type="http://schemas.openxmlformats.org/officeDocument/2006/relationships/tags" Target="../tags/tag24.xml"/><Relationship Id="rId17" Type="http://schemas.openxmlformats.org/officeDocument/2006/relationships/image" Target="../media/image16.png"/><Relationship Id="rId16" Type="http://schemas.openxmlformats.org/officeDocument/2006/relationships/tags" Target="../tags/tag23.xml"/><Relationship Id="rId15" Type="http://schemas.openxmlformats.org/officeDocument/2006/relationships/tags" Target="../tags/tag22.xml"/><Relationship Id="rId14" Type="http://schemas.openxmlformats.org/officeDocument/2006/relationships/tags" Target="../tags/tag21.xml"/><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tags" Target="../tags/tag18.xml"/><Relationship Id="rId10" Type="http://schemas.openxmlformats.org/officeDocument/2006/relationships/tags" Target="../tags/tag17.xml"/><Relationship Id="rId1" Type="http://schemas.openxmlformats.org/officeDocument/2006/relationships/tags" Target="../tags/tag8.xml"/></Relationships>
</file>

<file path=ppt/slides/_rels/slide33.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0" Type="http://schemas.openxmlformats.org/officeDocument/2006/relationships/notesSlide" Target="../notesSlides/notesSlide16.xml"/><Relationship Id="rId2" Type="http://schemas.openxmlformats.org/officeDocument/2006/relationships/tags" Target="../tags/tag26.xml"/><Relationship Id="rId19" Type="http://schemas.openxmlformats.org/officeDocument/2006/relationships/slideLayout" Target="../slideLayouts/slideLayout2.xml"/><Relationship Id="rId18" Type="http://schemas.openxmlformats.org/officeDocument/2006/relationships/tags" Target="../tags/tag41.xml"/><Relationship Id="rId17" Type="http://schemas.openxmlformats.org/officeDocument/2006/relationships/image" Target="../media/image16.png"/><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tags" Target="../tags/tag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tags" Target="../tags/tag4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tags" Target="../tags/tag6.xml"/><Relationship Id="rId4" Type="http://schemas.openxmlformats.org/officeDocument/2006/relationships/image" Target="../media/image2.jpeg"/><Relationship Id="rId3" Type="http://schemas.openxmlformats.org/officeDocument/2006/relationships/tags" Target="../tags/tag5.xml"/><Relationship Id="rId2" Type="http://schemas.openxmlformats.org/officeDocument/2006/relationships/image" Target="../media/image1.png"/><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6.png"/><Relationship Id="rId1"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25.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9.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9" Type="http://schemas.openxmlformats.org/officeDocument/2006/relationships/slideLayout" Target="../slideLayouts/slideLayout6.xml"/><Relationship Id="rId18" Type="http://schemas.openxmlformats.org/officeDocument/2006/relationships/tags" Target="../tags/tag59.xml"/><Relationship Id="rId17" Type="http://schemas.openxmlformats.org/officeDocument/2006/relationships/image" Target="../media/image16.png"/><Relationship Id="rId16" Type="http://schemas.openxmlformats.org/officeDocument/2006/relationships/tags" Target="../tags/tag58.xml"/><Relationship Id="rId15" Type="http://schemas.openxmlformats.org/officeDocument/2006/relationships/tags" Target="../tags/tag57.xml"/><Relationship Id="rId14" Type="http://schemas.openxmlformats.org/officeDocument/2006/relationships/tags" Target="../tags/tag56.xml"/><Relationship Id="rId13" Type="http://schemas.openxmlformats.org/officeDocument/2006/relationships/tags" Target="../tags/tag55.xml"/><Relationship Id="rId12" Type="http://schemas.openxmlformats.org/officeDocument/2006/relationships/tags" Target="../tags/tag54.xml"/><Relationship Id="rId11" Type="http://schemas.openxmlformats.org/officeDocument/2006/relationships/tags" Target="../tags/tag53.xml"/><Relationship Id="rId10" Type="http://schemas.openxmlformats.org/officeDocument/2006/relationships/tags" Target="../tags/tag52.xml"/><Relationship Id="rId1" Type="http://schemas.openxmlformats.org/officeDocument/2006/relationships/tags" Target="../tags/tag4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60.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9" Type="http://schemas.openxmlformats.org/officeDocument/2006/relationships/slideLayout" Target="../slideLayouts/slideLayout6.xml"/><Relationship Id="rId18" Type="http://schemas.openxmlformats.org/officeDocument/2006/relationships/tags" Target="../tags/tag76.xml"/><Relationship Id="rId17" Type="http://schemas.openxmlformats.org/officeDocument/2006/relationships/image" Target="../media/image16.png"/><Relationship Id="rId16" Type="http://schemas.openxmlformats.org/officeDocument/2006/relationships/tags" Target="../tags/tag75.xml"/><Relationship Id="rId15" Type="http://schemas.openxmlformats.org/officeDocument/2006/relationships/tags" Target="../tags/tag74.xml"/><Relationship Id="rId14" Type="http://schemas.openxmlformats.org/officeDocument/2006/relationships/tags" Target="../tags/tag73.xml"/><Relationship Id="rId13" Type="http://schemas.openxmlformats.org/officeDocument/2006/relationships/tags" Target="../tags/tag72.xml"/><Relationship Id="rId12" Type="http://schemas.openxmlformats.org/officeDocument/2006/relationships/tags" Target="../tags/tag71.xml"/><Relationship Id="rId11" Type="http://schemas.openxmlformats.org/officeDocument/2006/relationships/tags" Target="../tags/tag70.xml"/><Relationship Id="rId10" Type="http://schemas.openxmlformats.org/officeDocument/2006/relationships/tags" Target="../tags/tag69.xml"/><Relationship Id="rId1" Type="http://schemas.openxmlformats.org/officeDocument/2006/relationships/tags" Target="../tags/tag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9.jpeg"/><Relationship Id="rId1" Type="http://schemas.openxmlformats.org/officeDocument/2006/relationships/image" Target="../media/image8.jpe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2.xml"/><Relationship Id="rId2" Type="http://schemas.openxmlformats.org/officeDocument/2006/relationships/tags" Target="../tags/tag77.xml"/><Relationship Id="rId1" Type="http://schemas.openxmlformats.org/officeDocument/2006/relationships/image" Target="../media/image29.png"/></Relationships>
</file>

<file path=ppt/slides/_rels/slide77.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9" Type="http://schemas.openxmlformats.org/officeDocument/2006/relationships/slideLayout" Target="../slideLayouts/slideLayout6.xml"/><Relationship Id="rId18" Type="http://schemas.openxmlformats.org/officeDocument/2006/relationships/tags" Target="../tags/tag94.xml"/><Relationship Id="rId17" Type="http://schemas.openxmlformats.org/officeDocument/2006/relationships/image" Target="../media/image16.png"/><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tags" Target="../tags/tag90.xml"/><Relationship Id="rId12" Type="http://schemas.openxmlformats.org/officeDocument/2006/relationships/tags" Target="../tags/tag89.xml"/><Relationship Id="rId11" Type="http://schemas.openxmlformats.org/officeDocument/2006/relationships/tags" Target="../tags/tag88.xml"/><Relationship Id="rId10" Type="http://schemas.openxmlformats.org/officeDocument/2006/relationships/tags" Target="../tags/tag87.xml"/><Relationship Id="rId1" Type="http://schemas.openxmlformats.org/officeDocument/2006/relationships/tags" Target="../tags/tag78.xml"/></Relationships>
</file>

<file path=ppt/slides/_rels/slide78.xml.rels><?xml version="1.0" encoding="UTF-8" standalone="yes"?>
<Relationships xmlns="http://schemas.openxmlformats.org/package/2006/relationships"><Relationship Id="rId9" Type="http://schemas.openxmlformats.org/officeDocument/2006/relationships/tags" Target="../tags/tag103.xml"/><Relationship Id="rId8" Type="http://schemas.openxmlformats.org/officeDocument/2006/relationships/tags" Target="../tags/tag102.xml"/><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tags" Target="../tags/tag97.xml"/><Relationship Id="rId20" Type="http://schemas.openxmlformats.org/officeDocument/2006/relationships/notesSlide" Target="../notesSlides/notesSlide42.xml"/><Relationship Id="rId2" Type="http://schemas.openxmlformats.org/officeDocument/2006/relationships/tags" Target="../tags/tag96.xml"/><Relationship Id="rId19" Type="http://schemas.openxmlformats.org/officeDocument/2006/relationships/slideLayout" Target="../slideLayouts/slideLayout6.xml"/><Relationship Id="rId18" Type="http://schemas.openxmlformats.org/officeDocument/2006/relationships/tags" Target="../tags/tag111.xml"/><Relationship Id="rId17" Type="http://schemas.openxmlformats.org/officeDocument/2006/relationships/image" Target="../media/image16.png"/><Relationship Id="rId16" Type="http://schemas.openxmlformats.org/officeDocument/2006/relationships/tags" Target="../tags/tag110.xml"/><Relationship Id="rId15" Type="http://schemas.openxmlformats.org/officeDocument/2006/relationships/tags" Target="../tags/tag109.xml"/><Relationship Id="rId14" Type="http://schemas.openxmlformats.org/officeDocument/2006/relationships/tags" Target="../tags/tag108.xml"/><Relationship Id="rId13" Type="http://schemas.openxmlformats.org/officeDocument/2006/relationships/tags" Target="../tags/tag107.xml"/><Relationship Id="rId12" Type="http://schemas.openxmlformats.org/officeDocument/2006/relationships/tags" Target="../tags/tag106.xml"/><Relationship Id="rId11" Type="http://schemas.openxmlformats.org/officeDocument/2006/relationships/tags" Target="../tags/tag105.xml"/><Relationship Id="rId10" Type="http://schemas.openxmlformats.org/officeDocument/2006/relationships/tags" Target="../tags/tag104.xml"/><Relationship Id="rId1" Type="http://schemas.openxmlformats.org/officeDocument/2006/relationships/tags" Target="../tags/tag9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9" Type="http://schemas.openxmlformats.org/officeDocument/2006/relationships/tags" Target="../tags/tag120.xml"/><Relationship Id="rId8" Type="http://schemas.openxmlformats.org/officeDocument/2006/relationships/tags" Target="../tags/tag119.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5" Type="http://schemas.openxmlformats.org/officeDocument/2006/relationships/slideLayout" Target="../slideLayouts/slideLayout6.xml"/><Relationship Id="rId14" Type="http://schemas.openxmlformats.org/officeDocument/2006/relationships/tags" Target="../tags/tag124.xml"/><Relationship Id="rId13" Type="http://schemas.openxmlformats.org/officeDocument/2006/relationships/image" Target="../media/image16.png"/><Relationship Id="rId12" Type="http://schemas.openxmlformats.org/officeDocument/2006/relationships/tags" Target="../tags/tag123.xml"/><Relationship Id="rId11" Type="http://schemas.openxmlformats.org/officeDocument/2006/relationships/tags" Target="../tags/tag122.xml"/><Relationship Id="rId10" Type="http://schemas.openxmlformats.org/officeDocument/2006/relationships/tags" Target="../tags/tag121.xml"/><Relationship Id="rId1" Type="http://schemas.openxmlformats.org/officeDocument/2006/relationships/tags" Target="../tags/tag112.xml"/></Relationships>
</file>

<file path=ppt/slides/_rels/slide92.xml.rels><?xml version="1.0" encoding="UTF-8" standalone="yes"?>
<Relationships xmlns="http://schemas.openxmlformats.org/package/2006/relationships"><Relationship Id="rId9" Type="http://schemas.openxmlformats.org/officeDocument/2006/relationships/tags" Target="../tags/tag133.xml"/><Relationship Id="rId8" Type="http://schemas.openxmlformats.org/officeDocument/2006/relationships/tags" Target="../tags/tag132.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9" Type="http://schemas.openxmlformats.org/officeDocument/2006/relationships/slideLayout" Target="../slideLayouts/slideLayout6.xml"/><Relationship Id="rId18" Type="http://schemas.openxmlformats.org/officeDocument/2006/relationships/tags" Target="../tags/tag141.xml"/><Relationship Id="rId17" Type="http://schemas.openxmlformats.org/officeDocument/2006/relationships/image" Target="../media/image16.png"/><Relationship Id="rId16" Type="http://schemas.openxmlformats.org/officeDocument/2006/relationships/tags" Target="../tags/tag140.xml"/><Relationship Id="rId15" Type="http://schemas.openxmlformats.org/officeDocument/2006/relationships/tags" Target="../tags/tag139.xml"/><Relationship Id="rId14" Type="http://schemas.openxmlformats.org/officeDocument/2006/relationships/tags" Target="../tags/tag138.xml"/><Relationship Id="rId13" Type="http://schemas.openxmlformats.org/officeDocument/2006/relationships/tags" Target="../tags/tag137.xml"/><Relationship Id="rId12" Type="http://schemas.openxmlformats.org/officeDocument/2006/relationships/tags" Target="../tags/tag136.xml"/><Relationship Id="rId11" Type="http://schemas.openxmlformats.org/officeDocument/2006/relationships/tags" Target="../tags/tag135.xml"/><Relationship Id="rId10" Type="http://schemas.openxmlformats.org/officeDocument/2006/relationships/tags" Target="../tags/tag134.xml"/><Relationship Id="rId1" Type="http://schemas.openxmlformats.org/officeDocument/2006/relationships/tags" Target="../tags/tag125.xml"/></Relationships>
</file>

<file path=ppt/slides/_rels/slide93.xml.rels><?xml version="1.0" encoding="UTF-8" standalone="yes"?>
<Relationships xmlns="http://schemas.openxmlformats.org/package/2006/relationships"><Relationship Id="rId9" Type="http://schemas.openxmlformats.org/officeDocument/2006/relationships/tags" Target="../tags/tag150.xml"/><Relationship Id="rId8" Type="http://schemas.openxmlformats.org/officeDocument/2006/relationships/tags" Target="../tags/tag149.xml"/><Relationship Id="rId7" Type="http://schemas.openxmlformats.org/officeDocument/2006/relationships/tags" Target="../tags/tag148.xml"/><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9" Type="http://schemas.openxmlformats.org/officeDocument/2006/relationships/slideLayout" Target="../slideLayouts/slideLayout6.xml"/><Relationship Id="rId18" Type="http://schemas.openxmlformats.org/officeDocument/2006/relationships/tags" Target="../tags/tag158.xml"/><Relationship Id="rId17" Type="http://schemas.openxmlformats.org/officeDocument/2006/relationships/image" Target="../media/image16.png"/><Relationship Id="rId16" Type="http://schemas.openxmlformats.org/officeDocument/2006/relationships/tags" Target="../tags/tag157.xml"/><Relationship Id="rId15" Type="http://schemas.openxmlformats.org/officeDocument/2006/relationships/tags" Target="../tags/tag156.xml"/><Relationship Id="rId14" Type="http://schemas.openxmlformats.org/officeDocument/2006/relationships/tags" Target="../tags/tag155.xml"/><Relationship Id="rId13" Type="http://schemas.openxmlformats.org/officeDocument/2006/relationships/tags" Target="../tags/tag154.xml"/><Relationship Id="rId12" Type="http://schemas.openxmlformats.org/officeDocument/2006/relationships/tags" Target="../tags/tag153.xml"/><Relationship Id="rId11" Type="http://schemas.openxmlformats.org/officeDocument/2006/relationships/tags" Target="../tags/tag152.xml"/><Relationship Id="rId10" Type="http://schemas.openxmlformats.org/officeDocument/2006/relationships/tags" Target="../tags/tag151.xml"/><Relationship Id="rId1" Type="http://schemas.openxmlformats.org/officeDocument/2006/relationships/tags" Target="../tags/tag142.xml"/></Relationships>
</file>

<file path=ppt/slides/_rels/slide9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Rectangle 2"/>
          <p:cNvSpPr>
            <a:spLocks noGrp="1"/>
          </p:cNvSpPr>
          <p:nvPr>
            <p:ph type="title"/>
          </p:nvPr>
        </p:nvSpPr>
        <p:spPr/>
        <p:txBody>
          <a:bodyPr anchor="ctr" anchorCtr="0"/>
          <a:p>
            <a:pPr algn="r" eaLnBrk="1" hangingPunct="1"/>
            <a:r>
              <a:rPr lang="zh-CN" altLang="en-US" dirty="0">
                <a:latin typeface="黑体" panose="02010609060101010101" pitchFamily="49" charset="-122"/>
                <a:ea typeface="黑体" panose="02010609060101010101" pitchFamily="49" charset="-122"/>
              </a:rPr>
              <a:t>《软件项目管理》</a:t>
            </a:r>
            <a:endParaRPr lang="zh-CN" altLang="en-US" dirty="0">
              <a:latin typeface="黑体" panose="02010609060101010101" pitchFamily="49" charset="-122"/>
              <a:ea typeface="黑体" panose="02010609060101010101" pitchFamily="49" charset="-122"/>
            </a:endParaRPr>
          </a:p>
        </p:txBody>
      </p:sp>
      <p:sp>
        <p:nvSpPr>
          <p:cNvPr id="2" name="Text Box 5"/>
          <p:cNvSpPr txBox="1"/>
          <p:nvPr/>
        </p:nvSpPr>
        <p:spPr>
          <a:xfrm>
            <a:off x="1383030" y="1420813"/>
            <a:ext cx="5988050" cy="1426845"/>
          </a:xfrm>
          <a:prstGeom prst="rect">
            <a:avLst/>
          </a:prstGeom>
          <a:noFill/>
          <a:ln w="25400">
            <a:noFill/>
          </a:ln>
        </p:spPr>
        <p:txBody>
          <a:bodyPr wrap="square" anchor="t">
            <a:spAutoFit/>
          </a:bodyPr>
          <a:p>
            <a:pPr algn="ctr">
              <a:lnSpc>
                <a:spcPct val="90000"/>
              </a:lnSpc>
              <a:spcBef>
                <a:spcPct val="20000"/>
              </a:spcBef>
              <a:buClr>
                <a:srgbClr val="FF0000"/>
              </a:buClr>
              <a:buSzPct val="55000"/>
            </a:pPr>
            <a:r>
              <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第 二 篇 第 </a:t>
            </a:r>
            <a:r>
              <a:rPr lang="en-US" altLang="zh-CN"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10 </a:t>
            </a:r>
            <a:r>
              <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章</a:t>
            </a:r>
            <a:endPar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a:buSzTx/>
            </a:pPr>
            <a:endParaRPr lang="zh-CN" altLang="en-US" sz="1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a:buSzTx/>
            </a:pPr>
            <a:r>
              <a:rPr lang="zh-CN" altLang="en-US" sz="40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软件项目人员与沟通计划</a:t>
            </a:r>
            <a:endParaRPr lang="zh-CN" altLang="en-US" sz="40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p:txBody>
      </p:sp>
      <p:sp>
        <p:nvSpPr>
          <p:cNvPr id="15363" name="Line 6"/>
          <p:cNvSpPr/>
          <p:nvPr/>
        </p:nvSpPr>
        <p:spPr>
          <a:xfrm>
            <a:off x="2133600" y="1074738"/>
            <a:ext cx="4343400" cy="0"/>
          </a:xfrm>
          <a:prstGeom prst="line">
            <a:avLst/>
          </a:prstGeom>
          <a:ln w="50800" cap="rnd" cmpd="sng">
            <a:solidFill>
              <a:schemeClr val="accent2"/>
            </a:solidFill>
            <a:prstDash val="sysDot"/>
            <a:round/>
            <a:headEnd type="none" w="sm" len="sm"/>
            <a:tailEnd type="none" w="med" len="lg"/>
          </a:ln>
        </p:spPr>
      </p:sp>
      <p:sp>
        <p:nvSpPr>
          <p:cNvPr id="3" name="文本框 1"/>
          <p:cNvSpPr txBox="1"/>
          <p:nvPr/>
        </p:nvSpPr>
        <p:spPr>
          <a:xfrm>
            <a:off x="2416175" y="3435350"/>
            <a:ext cx="3778250" cy="977265"/>
          </a:xfrm>
          <a:prstGeom prst="rect">
            <a:avLst/>
          </a:prstGeom>
          <a:noFill/>
        </p:spPr>
        <p:txBody>
          <a:bodyPr wrap="square" rtlCol="0" anchor="t">
            <a:spAutoFit/>
          </a:bodyPr>
          <a:p>
            <a:pPr algn="ctr" eaLnBrk="0" hangingPunct="0">
              <a:spcBef>
                <a:spcPct val="20000"/>
              </a:spcBef>
              <a:buClr>
                <a:schemeClr val="accent1"/>
              </a:buClr>
              <a:buSzPct val="80000"/>
            </a:pPr>
            <a:r>
              <a:rPr lang="zh-CN" altLang="en-US" sz="24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rPr>
              <a:t>软 件 学 院  罗 昕</a:t>
            </a:r>
            <a:endParaRPr lang="zh-CN" altLang="en-US" sz="24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eaLnBrk="0" hangingPunct="0">
              <a:spcBef>
                <a:spcPct val="20000"/>
              </a:spcBef>
              <a:buClr>
                <a:schemeClr val="accent1"/>
              </a:buClr>
              <a:buSzPct val="80000"/>
            </a:pPr>
            <a:r>
              <a:rPr lang="zh-CN" altLang="en-US" sz="2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rPr>
              <a:t>luoxin@sdu.edu.cn</a:t>
            </a:r>
            <a:endParaRPr lang="zh-CN" altLang="en-US" sz="2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endParaRPr>
          </a:p>
        </p:txBody>
      </p:sp>
      <p:pic>
        <p:nvPicPr>
          <p:cNvPr id="38913" name="图片 7" descr="C:/Users/ADMINI~1/AppData/Local/Temp/kaimatting/20200214164857/output_aiMatting_20200214164905.pngoutput_aiMatting_20200214164905"/>
          <p:cNvPicPr>
            <a:picLocks noChangeAspect="1"/>
          </p:cNvPicPr>
          <p:nvPr>
            <p:custDataLst>
              <p:tags r:id="rId1"/>
            </p:custDataLst>
          </p:nvPr>
        </p:nvPicPr>
        <p:blipFill>
          <a:blip r:embed="rId2"/>
          <a:srcRect l="4550" t="-3975" r="-1259" b="3975"/>
          <a:stretch>
            <a:fillRect/>
          </a:stretch>
        </p:blipFill>
        <p:spPr>
          <a:xfrm>
            <a:off x="0" y="0"/>
            <a:ext cx="1831975" cy="3090863"/>
          </a:xfrm>
          <a:prstGeom prst="rect">
            <a:avLst/>
          </a:prstGeom>
          <a:noFill/>
          <a:ln w="9525">
            <a:noFill/>
          </a:ln>
        </p:spPr>
      </p:pic>
      <p:pic>
        <p:nvPicPr>
          <p:cNvPr id="12" name="图片 11"/>
          <p:cNvPicPr>
            <a:picLocks noGrp="1" noChangeAspect="1"/>
          </p:cNvPicPr>
          <p:nvPr>
            <p:ph type="pic" sz="quarter" idx="4294967295"/>
            <p:custDataLst>
              <p:tags r:id="rId3"/>
            </p:custDataLst>
          </p:nvPr>
        </p:nvPicPr>
        <p:blipFill>
          <a:blip r:embed="rId4" cstate="print">
            <a:extLst>
              <a:ext uri="{28A0092B-C50C-407E-A947-70E740481C1C}">
                <a14:useLocalDpi xmlns:a14="http://schemas.microsoft.com/office/drawing/2010/main" val="0"/>
              </a:ext>
            </a:extLst>
          </a:blip>
          <a:srcRect l="42262" t="2804" r="4643" b="2804"/>
          <a:stretch>
            <a:fillRect/>
          </a:stretch>
        </p:blipFill>
        <p:spPr>
          <a:xfrm>
            <a:off x="6763385" y="2517135"/>
            <a:ext cx="2271385" cy="2272033"/>
          </a:xfrm>
          <a:custGeom>
            <a:avLst/>
            <a:gdLst>
              <a:gd name="connsiteX0" fmla="*/ 3236686 w 6473372"/>
              <a:gd name="connsiteY0" fmla="*/ 0 h 6473372"/>
              <a:gd name="connsiteX1" fmla="*/ 6473372 w 6473372"/>
              <a:gd name="connsiteY1" fmla="*/ 3236686 h 6473372"/>
              <a:gd name="connsiteX2" fmla="*/ 3236686 w 6473372"/>
              <a:gd name="connsiteY2" fmla="*/ 6473372 h 6473372"/>
              <a:gd name="connsiteX3" fmla="*/ 0 w 6473372"/>
              <a:gd name="connsiteY3" fmla="*/ 3236686 h 6473372"/>
              <a:gd name="connsiteX4" fmla="*/ 3236686 w 6473372"/>
              <a:gd name="connsiteY4" fmla="*/ 0 h 647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3372" h="6473372">
                <a:moveTo>
                  <a:pt x="3236686" y="0"/>
                </a:moveTo>
                <a:cubicBezTo>
                  <a:pt x="5024258" y="0"/>
                  <a:pt x="6473372" y="1449114"/>
                  <a:pt x="6473372" y="3236686"/>
                </a:cubicBezTo>
                <a:cubicBezTo>
                  <a:pt x="6473372" y="5024258"/>
                  <a:pt x="5024258" y="6473372"/>
                  <a:pt x="3236686" y="6473372"/>
                </a:cubicBezTo>
                <a:cubicBezTo>
                  <a:pt x="1449114" y="6473372"/>
                  <a:pt x="0" y="5024258"/>
                  <a:pt x="0" y="3236686"/>
                </a:cubicBezTo>
                <a:cubicBezTo>
                  <a:pt x="0" y="1449114"/>
                  <a:pt x="1449114" y="0"/>
                  <a:pt x="3236686" y="0"/>
                </a:cubicBezTo>
                <a:close/>
              </a:path>
            </a:pathLst>
          </a:custGeom>
        </p:spPr>
      </p:pic>
      <p:pic>
        <p:nvPicPr>
          <p:cNvPr id="13319" name="图片 1"/>
          <p:cNvPicPr>
            <a:picLocks noChangeAspect="1"/>
          </p:cNvPicPr>
          <p:nvPr>
            <p:custDataLst>
              <p:tags r:id="rId5"/>
            </p:custDataLst>
          </p:nvPr>
        </p:nvPicPr>
        <p:blipFill>
          <a:blip r:embed="rId6"/>
          <a:srcRect b="7820"/>
          <a:stretch>
            <a:fillRect/>
          </a:stretch>
        </p:blipFill>
        <p:spPr>
          <a:xfrm>
            <a:off x="260350" y="3227388"/>
            <a:ext cx="1497013" cy="1452562"/>
          </a:xfrm>
          <a:prstGeom prst="rect">
            <a:avLst/>
          </a:prstGeom>
          <a:noFill/>
          <a:ln w="9525">
            <a:noFill/>
          </a:ln>
        </p:spPr>
      </p:pic>
    </p:spTree>
  </p:cSld>
  <p:clrMapOvr>
    <a:masterClrMapping/>
  </p:clrMapOvr>
  <p:transition spd="med" advTm="3508"/>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09" name="标题 1"/>
          <p:cNvSpPr>
            <a:spLocks noGrp="1"/>
          </p:cNvSpPr>
          <p:nvPr>
            <p:ph type="title"/>
          </p:nvPr>
        </p:nvSpPr>
        <p:spPr/>
        <p:txBody>
          <a:bodyPr anchor="ctr" anchorCtr="0"/>
          <a:p>
            <a:r>
              <a:rPr lang="zh-CN" altLang="en-US"/>
              <a:t>软件项目配置管理计划 学习要点</a:t>
            </a:r>
            <a:endParaRPr lang="zh-CN" altLang="en-US"/>
          </a:p>
        </p:txBody>
      </p:sp>
      <p:sp>
        <p:nvSpPr>
          <p:cNvPr id="13314" name="内容占位符 2"/>
          <p:cNvSpPr>
            <a:spLocks noGrp="1"/>
          </p:cNvSpPr>
          <p:nvPr>
            <p:ph idx="1"/>
          </p:nvPr>
        </p:nvSpPr>
        <p:spPr/>
        <p:txBody>
          <a:bodyPr anchor="t"/>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1" i="0" u="none" strike="noStrike" kern="0" cap="none" spc="0" normalizeH="0" baseline="0" noProof="1">
                <a:solidFill>
                  <a:schemeClr val="accent1"/>
                </a:solidFill>
                <a:cs typeface="微软雅黑" panose="020B0503020204020204" charset="-122"/>
              </a:rPr>
              <a:t>一、项目人员计划</a:t>
            </a:r>
            <a:endParaRPr kumimoji="0" lang="zh-CN" altLang="en-US" sz="2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10.1.1 </a:t>
            </a:r>
            <a:r>
              <a:rPr kumimoji="0" lang="zh-CN" altLang="en-US" sz="1800" b="1" i="0" u="none" strike="noStrike" kern="0" cap="none" spc="0" normalizeH="0" baseline="0" noProof="1">
                <a:solidFill>
                  <a:schemeClr val="accent1"/>
                </a:solidFill>
                <a:cs typeface="微软雅黑" panose="020B0503020204020204" charset="-122"/>
              </a:rPr>
              <a:t>项目组织结构</a:t>
            </a:r>
            <a:endParaRPr kumimoji="0" lang="zh-CN" altLang="en-US" sz="1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10.1.2 </a:t>
            </a:r>
            <a:r>
              <a:rPr kumimoji="0" lang="zh-CN" altLang="en-US" sz="1800" b="1" i="0" u="none" strike="noStrike" kern="0" cap="none" spc="0" normalizeH="0" baseline="0" noProof="1">
                <a:solidFill>
                  <a:schemeClr val="accent1"/>
                </a:solidFill>
                <a:cs typeface="微软雅黑" panose="020B0503020204020204" charset="-122"/>
              </a:rPr>
              <a:t>责任分配矩阵</a:t>
            </a:r>
            <a:endParaRPr kumimoji="0" lang="zh-CN" altLang="en-US" sz="1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10.1.3 </a:t>
            </a:r>
            <a:r>
              <a:rPr kumimoji="0" lang="zh-CN" altLang="en-US" sz="1800" b="1" i="0" u="none" strike="noStrike" kern="0" cap="none" spc="0" normalizeH="0" baseline="0" noProof="1">
                <a:solidFill>
                  <a:schemeClr val="accent1"/>
                </a:solidFill>
                <a:cs typeface="微软雅黑" panose="020B0503020204020204" charset="-122"/>
              </a:rPr>
              <a:t>人员管理计划</a:t>
            </a:r>
            <a:endParaRPr kumimoji="0" lang="zh-CN" altLang="en-US" sz="1800" b="1" i="0" u="none" strike="noStrike" kern="0" cap="none" spc="0" normalizeH="0" baseline="0" noProof="1">
              <a:solidFill>
                <a:schemeClr val="accent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二、干系人计划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三、沟通计划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四、案例分析</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五、课程实践</a:t>
            </a:r>
            <a:endParaRPr kumimoji="0" lang="zh-CN" altLang="en-US" sz="2800" b="0" i="0" u="none" strike="noStrike" kern="0" cap="none" spc="0" normalizeH="0" baseline="0" noProof="1">
              <a:solidFill>
                <a:schemeClr val="tx1"/>
              </a:solidFill>
              <a:cs typeface="微软雅黑" panose="020B0503020204020204" charset="-122"/>
            </a:endParaRPr>
          </a:p>
        </p:txBody>
      </p:sp>
    </p:spTree>
  </p:cSld>
  <p:clrMapOvr>
    <a:masterClrMapping/>
  </p:clrMapOvr>
  <p:transition spd="med">
    <p:zoom dir="in"/>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标题 1"/>
          <p:cNvSpPr>
            <a:spLocks noGrp="1"/>
          </p:cNvSpPr>
          <p:nvPr>
            <p:ph type="title"/>
          </p:nvPr>
        </p:nvSpPr>
        <p:spPr/>
        <p:txBody>
          <a:bodyPr vert="horz" wrap="square" lIns="91440" tIns="45720" rIns="91440" bIns="45720" anchor="t" anchorCtr="0"/>
          <a:p>
            <a:pPr eaLnBrk="1" hangingPunct="1"/>
            <a:r>
              <a:rPr lang="zh-CN" altLang="en-US"/>
              <a:t>项目成功靠团队</a:t>
            </a:r>
            <a:endParaRPr lang="zh-CN" altLang="en-US"/>
          </a:p>
        </p:txBody>
      </p:sp>
      <p:pic>
        <p:nvPicPr>
          <p:cNvPr id="18434" name="Picture 2" descr="c:\users\think\appdata\roaming\360se6\User Data\temp\u=106640172,3245405473&amp;fm=23&amp;gp=0.jpg"/>
          <p:cNvPicPr>
            <a:picLocks noGrp="1" noChangeAspect="1"/>
          </p:cNvPicPr>
          <p:nvPr>
            <p:ph idx="1"/>
          </p:nvPr>
        </p:nvPicPr>
        <p:blipFill>
          <a:blip r:embed="rId1"/>
          <a:stretch>
            <a:fillRect/>
          </a:stretch>
        </p:blipFill>
        <p:spPr>
          <a:xfrm>
            <a:off x="2237740" y="1942465"/>
            <a:ext cx="4667250" cy="1714500"/>
          </a:xfrm>
        </p:spPr>
      </p:pic>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团队</a:t>
            </a:r>
            <a:endParaRPr lang="zh-CN" altLang="en-US"/>
          </a:p>
        </p:txBody>
      </p:sp>
      <p:sp>
        <p:nvSpPr>
          <p:cNvPr id="3" name="内容占位符 2"/>
          <p:cNvSpPr>
            <a:spLocks noGrp="1"/>
          </p:cNvSpPr>
          <p:nvPr>
            <p:ph idx="1"/>
          </p:nvPr>
        </p:nvSpPr>
        <p:spPr/>
        <p:txBody>
          <a:bodyPr/>
          <a:p>
            <a:r>
              <a:rPr lang="zh-CN" altLang="en-US">
                <a:solidFill>
                  <a:schemeClr val="accent1"/>
                </a:solidFill>
                <a:effectLst/>
              </a:rPr>
              <a:t>团队</a:t>
            </a:r>
            <a:r>
              <a:rPr lang="zh-CN" altLang="en-US"/>
              <a:t>是一定数量的个体成员组织的集合，包括企业内部的人、供应商、承包商、客户等。</a:t>
            </a:r>
            <a:endParaRPr lang="zh-CN" altLang="en-US"/>
          </a:p>
          <a:p>
            <a:endParaRPr lang="zh-CN" altLang="en-US"/>
          </a:p>
          <a:p>
            <a:r>
              <a:rPr lang="zh-CN" altLang="en-US"/>
              <a:t>为一个共同的目标工作，协调一致，愉快合作，</a:t>
            </a:r>
            <a:r>
              <a:rPr lang="zh-CN" altLang="en-US"/>
              <a:t>从而开发出来高质量的产品。</a:t>
            </a:r>
            <a:endParaRPr lang="zh-CN" altLang="en-US"/>
          </a:p>
          <a:p>
            <a:endParaRPr lang="zh-CN" altLang="en-US"/>
          </a:p>
          <a:p>
            <a:r>
              <a:rPr lang="zh-CN" altLang="en-US"/>
              <a:t>每位成员扮演一个或多个角色。</a:t>
            </a:r>
            <a:endParaRPr lang="zh-CN" altLang="en-US"/>
          </a:p>
          <a:p>
            <a:pPr marL="0" indent="0">
              <a:buNone/>
            </a:pPr>
            <a:r>
              <a:rPr lang="zh-CN" altLang="en-US" sz="1800"/>
              <a:t>项目经理、系统分析员、系统设计员、数据库管理员、支持工程师、程序员、质量保证工程师、业务专家（用户）、测试人员等。</a:t>
            </a:r>
            <a:endParaRPr lang="zh-CN" altLang="en-US"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blinds(horizontal)">
                                      <p:cBhvr>
                                        <p:cTn id="1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组织结构的主要类型 - 10.1.1</a:t>
            </a:r>
            <a:endParaRPr lang="zh-CN" altLang="en-US"/>
          </a:p>
        </p:txBody>
      </p:sp>
      <p:sp>
        <p:nvSpPr>
          <p:cNvPr id="3" name="内容占位符 2"/>
          <p:cNvSpPr>
            <a:spLocks noGrp="1"/>
          </p:cNvSpPr>
          <p:nvPr>
            <p:ph idx="1"/>
          </p:nvPr>
        </p:nvSpPr>
        <p:spPr/>
        <p:txBody>
          <a:bodyPr>
            <a:scene3d>
              <a:camera prst="orthographicFront"/>
              <a:lightRig rig="threePt" dir="t"/>
            </a:scene3d>
          </a:bodyPr>
          <a:p>
            <a:r>
              <a:rPr lang="zh-CN" altLang="en-US">
                <a:solidFill>
                  <a:schemeClr val="accent1"/>
                </a:solidFill>
                <a:effectLst/>
              </a:rPr>
              <a:t>职能型组织结构</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项目型组织结构</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矩阵型组织结构</a:t>
            </a:r>
            <a:endParaRPr lang="zh-CN" altLang="en-US">
              <a:solidFill>
                <a:schemeClr val="accent1"/>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linds(horizontal)">
                                      <p:cBhvr>
                                        <p:cTn id="10" dur="500"/>
                                        <p:tgtEl>
                                          <p:spTgt spid="3">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blinds(horizontal)">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标题 1"/>
          <p:cNvSpPr>
            <a:spLocks noGrp="1"/>
          </p:cNvSpPr>
          <p:nvPr>
            <p:ph type="title"/>
          </p:nvPr>
        </p:nvSpPr>
        <p:spPr/>
        <p:txBody>
          <a:bodyPr anchor="ctr" anchorCtr="0"/>
          <a:p>
            <a:r>
              <a:rPr lang="zh-CN" altLang="en-US"/>
              <a:t>组织结构 - </a:t>
            </a:r>
            <a:r>
              <a:rPr lang="zh-CN" altLang="en-US"/>
              <a:t>职能型</a:t>
            </a:r>
            <a:endParaRPr lang="zh-CN" altLang="en-US"/>
          </a:p>
        </p:txBody>
      </p:sp>
      <p:sp>
        <p:nvSpPr>
          <p:cNvPr id="23554" name="内容占位符 2"/>
          <p:cNvSpPr>
            <a:spLocks noGrp="1"/>
          </p:cNvSpPr>
          <p:nvPr>
            <p:ph idx="1"/>
          </p:nvPr>
        </p:nvSpPr>
        <p:spPr/>
        <p:txBody>
          <a:bodyPr anchor="t" anchorCtr="0"/>
          <a:p>
            <a:r>
              <a:rPr lang="zh-CN" altLang="en-US"/>
              <a:t>职能型组织结构是一种常规的线性组织结构。</a:t>
            </a:r>
            <a:endParaRPr lang="zh-CN" altLang="en-US"/>
          </a:p>
          <a:p>
            <a:endParaRPr lang="zh-CN" altLang="en-US"/>
          </a:p>
          <a:p>
            <a:r>
              <a:rPr lang="zh-CN" altLang="en-US"/>
              <a:t>职能型组织结构是一种传统的、松散的项目组织结构，它最初的出现是社会化大生产，专业化分工的结果。</a:t>
            </a:r>
            <a:endParaRPr lang="zh-CN" altLang="en-US"/>
          </a:p>
          <a:p>
            <a:endParaRPr lang="zh-CN" altLang="en-US"/>
          </a:p>
          <a:p>
            <a:r>
              <a:rPr lang="zh-CN" altLang="en-US"/>
              <a:t>在这种类型的组织结构中，高层管理者处于组织结构的最顶层，中、低层管理者逐步向下分布，公司按照各种管理职能划分为生产、财务、营销、人事和研发等若干职能部门。 </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Rectangle 2"/>
          <p:cNvSpPr>
            <a:spLocks noGrp="1"/>
          </p:cNvSpPr>
          <p:nvPr>
            <p:ph type="title"/>
          </p:nvPr>
        </p:nvSpPr>
        <p:spPr/>
        <p:txBody>
          <a:bodyPr vert="horz" wrap="square" lIns="91440" tIns="45720" rIns="91440" bIns="45720" anchor="t" anchorCtr="0"/>
          <a:p>
            <a:pPr eaLnBrk="1" hangingPunct="1"/>
            <a:r>
              <a:rPr lang="zh-CN" altLang="en-US"/>
              <a:t>组织结构 - 职能型</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971550" y="1203960"/>
            <a:ext cx="7121525" cy="3332480"/>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标题 1"/>
          <p:cNvSpPr>
            <a:spLocks noGrp="1"/>
          </p:cNvSpPr>
          <p:nvPr>
            <p:ph type="title"/>
          </p:nvPr>
        </p:nvSpPr>
        <p:spPr/>
        <p:txBody>
          <a:bodyPr anchor="ctr" anchorCtr="0"/>
          <a:p>
            <a:r>
              <a:rPr lang="zh-CN" altLang="en-US"/>
              <a:t>组织结构 - </a:t>
            </a:r>
            <a:r>
              <a:rPr lang="zh-CN" altLang="en-US"/>
              <a:t>职能型</a:t>
            </a:r>
            <a:endParaRPr lang="zh-CN" altLang="en-US"/>
          </a:p>
        </p:txBody>
      </p:sp>
      <p:sp>
        <p:nvSpPr>
          <p:cNvPr id="25602" name="Rectangle 3"/>
          <p:cNvSpPr>
            <a:spLocks noGrp="1"/>
          </p:cNvSpPr>
          <p:nvPr>
            <p:ph idx="1"/>
          </p:nvPr>
        </p:nvSpPr>
        <p:spPr/>
        <p:txBody>
          <a:bodyPr vert="horz" wrap="square" lIns="91440" tIns="45720" rIns="91440" bIns="45720" anchor="t" anchorCtr="0"/>
          <a:p>
            <a:pPr eaLnBrk="1" hangingPunct="1"/>
            <a:r>
              <a:rPr lang="zh-CN" altLang="en-US" dirty="0"/>
              <a:t>职能型组织结构主要承担的是</a:t>
            </a:r>
            <a:r>
              <a:rPr lang="zh-CN" altLang="en-US" dirty="0">
                <a:solidFill>
                  <a:schemeClr val="accent1"/>
                </a:solidFill>
                <a:effectLst/>
              </a:rPr>
              <a:t>内部项目</a:t>
            </a:r>
            <a:r>
              <a:rPr lang="zh-CN" altLang="en-US" dirty="0"/>
              <a:t>，很少承担外部项目。</a:t>
            </a:r>
            <a:endParaRPr lang="zh-CN" altLang="en-US" dirty="0"/>
          </a:p>
          <a:p>
            <a:pPr eaLnBrk="1" hangingPunct="1"/>
            <a:endParaRPr lang="zh-CN" altLang="en-US" dirty="0"/>
          </a:p>
          <a:p>
            <a:pPr eaLnBrk="1" hangingPunct="1"/>
            <a:r>
              <a:rPr lang="zh-CN" altLang="en-US" dirty="0"/>
              <a:t>当公司开展项目时，由各职能部门的职员承担相应的项目任务，通常情况下他们都是</a:t>
            </a:r>
            <a:r>
              <a:rPr lang="zh-CN" altLang="en-US" dirty="0">
                <a:solidFill>
                  <a:schemeClr val="accent1"/>
                </a:solidFill>
                <a:effectLst/>
              </a:rPr>
              <a:t>兼职的</a:t>
            </a:r>
            <a:r>
              <a:rPr lang="zh-CN" altLang="en-US" dirty="0"/>
              <a:t>，因为这些职员在完成一定项目任务的同时，还要完成其所属职能部门的任务。</a:t>
            </a:r>
            <a:endParaRPr lang="zh-CN" altLang="en-US" dirty="0"/>
          </a:p>
          <a:p>
            <a:pPr eaLnBrk="1" hangingPunct="1"/>
            <a:endParaRPr lang="en-US" altLang="zh-CN" dirty="0"/>
          </a:p>
          <a:p>
            <a:pPr eaLnBrk="1" hangingPunct="1"/>
            <a:r>
              <a:rPr lang="zh-CN" altLang="en-US" dirty="0"/>
              <a:t>项目经理可能是职能经理，也可能是某部门的一般成员，他主要起的是</a:t>
            </a:r>
            <a:r>
              <a:rPr lang="zh-CN" altLang="en-US" dirty="0">
                <a:solidFill>
                  <a:schemeClr val="accent1"/>
                </a:solidFill>
                <a:effectLst/>
              </a:rPr>
              <a:t>协调作用</a:t>
            </a:r>
            <a:r>
              <a:rPr lang="zh-CN" altLang="en-US" dirty="0"/>
              <a:t>，没有足够的权力控制项目的进展，对项目团队成员也</a:t>
            </a:r>
            <a:r>
              <a:rPr lang="zh-CN" altLang="en-US" dirty="0">
                <a:solidFill>
                  <a:schemeClr val="accent1"/>
                </a:solidFill>
                <a:effectLst/>
              </a:rPr>
              <a:t>没有完全的支配权力</a:t>
            </a:r>
            <a:r>
              <a:rPr lang="zh-CN" altLang="en-US" dirty="0"/>
              <a:t>。 </a:t>
            </a:r>
            <a:endParaRPr lang="zh-CN"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职能型 - 优点</a:t>
            </a:r>
            <a:endParaRPr lang="zh-CN" altLang="en-US"/>
          </a:p>
        </p:txBody>
      </p:sp>
      <p:sp>
        <p:nvSpPr>
          <p:cNvPr id="3" name="内容占位符 2"/>
          <p:cNvSpPr>
            <a:spLocks noGrp="1"/>
          </p:cNvSpPr>
          <p:nvPr>
            <p:ph idx="1"/>
          </p:nvPr>
        </p:nvSpPr>
        <p:spPr>
          <a:xfrm>
            <a:off x="457200" y="1006475"/>
            <a:ext cx="8495665" cy="3587750"/>
          </a:xfrm>
        </p:spPr>
        <p:txBody>
          <a:bodyPr/>
          <a:p>
            <a:r>
              <a:rPr lang="zh-CN" altLang="en-US"/>
              <a:t>可以充分发挥职能部门的资源集中优势</a:t>
            </a:r>
            <a:endParaRPr lang="zh-CN" altLang="en-US"/>
          </a:p>
          <a:p>
            <a:endParaRPr lang="zh-CN" altLang="en-US"/>
          </a:p>
          <a:p>
            <a:r>
              <a:rPr lang="zh-CN" altLang="en-US"/>
              <a:t>部门的专家可以同时为部门内不同项目使用，</a:t>
            </a:r>
            <a:r>
              <a:rPr lang="zh-CN" altLang="en-US">
                <a:sym typeface="+mn-ea"/>
              </a:rPr>
              <a:t>减少了资源浪费</a:t>
            </a:r>
            <a:endParaRPr lang="zh-CN" altLang="en-US"/>
          </a:p>
          <a:p>
            <a:endParaRPr lang="zh-CN" altLang="en-US"/>
          </a:p>
          <a:p>
            <a:r>
              <a:rPr lang="zh-CN" altLang="en-US"/>
              <a:t>便于相互交流 , 相互支援。</a:t>
            </a:r>
            <a:r>
              <a:rPr lang="zh-CN" altLang="en-US">
                <a:sym typeface="+mn-ea"/>
              </a:rPr>
              <a:t>项目成员在事业上具有连续性和保障性</a:t>
            </a:r>
            <a:endParaRPr lang="zh-CN" altLang="en-US"/>
          </a:p>
          <a:p>
            <a:endParaRPr lang="zh-CN" altLang="en-US"/>
          </a:p>
          <a:p>
            <a:r>
              <a:rPr lang="zh-CN" altLang="en-US"/>
              <a:t>可以随时增派人员，</a:t>
            </a:r>
            <a:r>
              <a:rPr lang="zh-CN" altLang="en-US">
                <a:sym typeface="+mn-ea"/>
              </a:rPr>
              <a:t>保持项目技术的连续性</a:t>
            </a:r>
            <a:endParaRPr lang="zh-CN" altLang="en-US"/>
          </a:p>
          <a:p>
            <a:endParaRPr lang="zh-CN" altLang="en-US"/>
          </a:p>
          <a:p>
            <a:r>
              <a:rPr lang="zh-CN" altLang="en-US"/>
              <a:t>可以将项目和本部门的职能工作融为一体，可以减少因项目的临时 性而给项目成员带来的不确定性</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blinds(horizontal)">
                                      <p:cBhvr>
                                        <p:cTn id="2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职能型 - 缺点</a:t>
            </a:r>
            <a:endParaRPr lang="zh-CN" altLang="en-US"/>
          </a:p>
        </p:txBody>
      </p:sp>
      <p:sp>
        <p:nvSpPr>
          <p:cNvPr id="3" name="内容占位符 2"/>
          <p:cNvSpPr>
            <a:spLocks noGrp="1"/>
          </p:cNvSpPr>
          <p:nvPr>
            <p:ph idx="1"/>
          </p:nvPr>
        </p:nvSpPr>
        <p:spPr/>
        <p:txBody>
          <a:bodyPr/>
          <a:p>
            <a:r>
              <a:rPr lang="zh-CN" altLang="en-US"/>
              <a:t>项目和部门利益发生冲突，职能部门更重视本部门的目标，会忽视项目目标</a:t>
            </a:r>
            <a:endParaRPr lang="zh-CN" altLang="en-US"/>
          </a:p>
          <a:p>
            <a:endParaRPr lang="zh-CN" altLang="en-US"/>
          </a:p>
          <a:p>
            <a:r>
              <a:rPr lang="zh-CN" altLang="en-US"/>
              <a:t>资源平衡会出现问题（一个项目多部门，一个部门</a:t>
            </a:r>
            <a:r>
              <a:rPr lang="zh-CN" altLang="en-US"/>
              <a:t>多项目）</a:t>
            </a:r>
            <a:endParaRPr lang="zh-CN" altLang="en-US"/>
          </a:p>
          <a:p>
            <a:endParaRPr lang="zh-CN" altLang="en-US"/>
          </a:p>
          <a:p>
            <a:r>
              <a:rPr lang="zh-CN" altLang="en-US"/>
              <a:t>权利分割不利于各个职能部门的交流和团结协作</a:t>
            </a:r>
            <a:endParaRPr lang="zh-CN" altLang="en-US"/>
          </a:p>
          <a:p>
            <a:endParaRPr lang="zh-CN" altLang="en-US"/>
          </a:p>
          <a:p>
            <a:r>
              <a:rPr lang="zh-CN" altLang="en-US"/>
              <a:t>行政隶属关系使得项目经理没有充分的权利。</a:t>
            </a:r>
            <a:r>
              <a:rPr lang="zh-CN" altLang="en-US">
                <a:sym typeface="+mn-ea"/>
              </a:rPr>
              <a:t>双重报告关系会影响项目的成功与否</a:t>
            </a:r>
            <a:endParaRPr lang="zh-CN" altLang="en-US"/>
          </a:p>
          <a:p>
            <a:endParaRPr lang="zh-CN" altLang="en-US"/>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Rectangle 2"/>
          <p:cNvSpPr>
            <a:spLocks noGrp="1"/>
          </p:cNvSpPr>
          <p:nvPr>
            <p:ph type="title"/>
          </p:nvPr>
        </p:nvSpPr>
        <p:spPr/>
        <p:txBody>
          <a:bodyPr vert="horz" wrap="square" lIns="91440" tIns="45720" rIns="91440" bIns="45720" anchor="ctr" anchorCtr="0"/>
          <a:p>
            <a:pPr eaLnBrk="1" hangingPunct="1"/>
            <a:r>
              <a:rPr lang="zh-CN" altLang="en-US"/>
              <a:t>组织结构 - 项目型</a:t>
            </a:r>
            <a:endParaRPr lang="zh-CN" altLang="en-US"/>
          </a:p>
        </p:txBody>
      </p:sp>
      <p:sp>
        <p:nvSpPr>
          <p:cNvPr id="28674" name="Rectangle 3"/>
          <p:cNvSpPr>
            <a:spLocks noGrp="1"/>
          </p:cNvSpPr>
          <p:nvPr>
            <p:ph idx="1"/>
          </p:nvPr>
        </p:nvSpPr>
        <p:spPr/>
        <p:txBody>
          <a:bodyPr vert="horz" wrap="square" lIns="91440" tIns="45720" rIns="91440" bIns="45720" anchor="t" anchorCtr="0"/>
          <a:p>
            <a:pPr eaLnBrk="1" hangingPunct="1">
              <a:lnSpc>
                <a:spcPct val="90000"/>
              </a:lnSpc>
            </a:pPr>
            <a:r>
              <a:rPr lang="zh-CN" altLang="en-US" dirty="0"/>
              <a:t>项目型组织结构的部门是</a:t>
            </a:r>
            <a:r>
              <a:rPr lang="zh-CN" altLang="en-US" dirty="0">
                <a:solidFill>
                  <a:schemeClr val="accent1"/>
                </a:solidFill>
                <a:effectLst/>
              </a:rPr>
              <a:t>完全按照项目来设置</a:t>
            </a:r>
            <a:r>
              <a:rPr lang="zh-CN" altLang="en-US" dirty="0"/>
              <a:t>的，每个部门相当于一个微型的职能型组织，每个部门都有自己的项目经理及其下属的职能部门 </a:t>
            </a:r>
            <a:endParaRPr lang="zh-CN" altLang="en-US" dirty="0"/>
          </a:p>
        </p:txBody>
      </p:sp>
      <p:pic>
        <p:nvPicPr>
          <p:cNvPr id="28675" name="图片 1"/>
          <p:cNvPicPr>
            <a:picLocks noChangeAspect="1"/>
          </p:cNvPicPr>
          <p:nvPr/>
        </p:nvPicPr>
        <p:blipFill>
          <a:blip r:embed="rId1"/>
          <a:stretch>
            <a:fillRect/>
          </a:stretch>
        </p:blipFill>
        <p:spPr>
          <a:xfrm>
            <a:off x="1979930" y="1923098"/>
            <a:ext cx="5105400" cy="2887662"/>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8675"/>
                                        </p:tgtEl>
                                        <p:attrNameLst>
                                          <p:attrName>style.visibility</p:attrName>
                                        </p:attrNameLst>
                                      </p:cBhvr>
                                      <p:to>
                                        <p:strVal val="visible"/>
                                      </p:to>
                                    </p:set>
                                    <p:animEffect transition="in" filter="blinds(horizontal)">
                                      <p:cBhvr>
                                        <p:cTn id="7" dur="500"/>
                                        <p:tgtEl>
                                          <p:spTgt spid="286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关于展示</a:t>
            </a:r>
            <a:r>
              <a:rPr lang="en-US" altLang="zh-CN">
                <a:sym typeface="+mn-ea"/>
              </a:rPr>
              <a:t> </a:t>
            </a:r>
            <a:r>
              <a:rPr lang="zh-CN" altLang="en-US">
                <a:sym typeface="+mn-ea"/>
              </a:rPr>
              <a:t>一些</a:t>
            </a:r>
            <a:r>
              <a:rPr lang="zh-CN" altLang="en-US">
                <a:sym typeface="+mn-ea"/>
              </a:rPr>
              <a:t>建议</a:t>
            </a:r>
            <a:endParaRPr lang="zh-CN" altLang="en-US">
              <a:sym typeface="+mn-ea"/>
            </a:endParaRPr>
          </a:p>
        </p:txBody>
      </p:sp>
      <p:sp>
        <p:nvSpPr>
          <p:cNvPr id="3" name="内容占位符 2"/>
          <p:cNvSpPr>
            <a:spLocks noGrp="1"/>
          </p:cNvSpPr>
          <p:nvPr>
            <p:ph idx="1"/>
          </p:nvPr>
        </p:nvSpPr>
        <p:spPr/>
        <p:txBody>
          <a:bodyPr/>
          <a:p>
            <a:r>
              <a:rPr lang="zh-CN" altLang="en-US">
                <a:sym typeface="+mn-ea"/>
              </a:rPr>
              <a:t>每位同学</a:t>
            </a:r>
            <a:r>
              <a:rPr lang="zh-CN" altLang="en-US" b="1">
                <a:solidFill>
                  <a:schemeClr val="accent1"/>
                </a:solidFill>
                <a:effectLst/>
              </a:rPr>
              <a:t>都要进行一次展示</a:t>
            </a:r>
            <a:endParaRPr lang="zh-CN" altLang="en-US"/>
          </a:p>
          <a:p>
            <a:endParaRPr lang="zh-CN" altLang="en-US">
              <a:sym typeface="+mn-ea"/>
            </a:endParaRPr>
          </a:p>
          <a:p>
            <a:r>
              <a:rPr lang="zh-CN" altLang="en-US">
                <a:sym typeface="+mn-ea"/>
              </a:rPr>
              <a:t>每位同学</a:t>
            </a:r>
            <a:r>
              <a:rPr lang="zh-CN" altLang="en-US"/>
              <a:t>的展示</a:t>
            </a:r>
            <a:r>
              <a:rPr lang="zh-CN" altLang="en-US" b="1">
                <a:solidFill>
                  <a:schemeClr val="accent1"/>
                </a:solidFill>
                <a:effectLst/>
              </a:rPr>
              <a:t>至少包含一个核心计划</a:t>
            </a:r>
            <a:r>
              <a:rPr lang="zh-CN" altLang="en-US"/>
              <a:t>，</a:t>
            </a:r>
            <a:r>
              <a:rPr lang="zh-CN" altLang="en-US" b="1">
                <a:solidFill>
                  <a:schemeClr val="accent1"/>
                </a:solidFill>
                <a:effectLst/>
              </a:rPr>
              <a:t>最多两个计划</a:t>
            </a:r>
            <a:endParaRPr lang="zh-CN" altLang="en-US" b="1">
              <a:solidFill>
                <a:schemeClr val="accent1"/>
              </a:solidFill>
              <a:effectLst/>
            </a:endParaRPr>
          </a:p>
          <a:p>
            <a:endParaRPr lang="zh-CN" altLang="en-US"/>
          </a:p>
          <a:p>
            <a:r>
              <a:rPr lang="zh-CN" altLang="en-US"/>
              <a:t>每位同学的展示时长在</a:t>
            </a:r>
            <a:r>
              <a:rPr lang="en-US" altLang="zh-CN"/>
              <a:t>5</a:t>
            </a:r>
            <a:r>
              <a:rPr lang="zh-CN" altLang="en-US"/>
              <a:t>分钟左右。</a:t>
            </a:r>
            <a:r>
              <a:rPr lang="en-US" altLang="zh-CN" b="1">
                <a:solidFill>
                  <a:schemeClr val="accent1"/>
                </a:solidFill>
                <a:effectLst>
                  <a:outerShdw blurRad="38100" dist="25400" dir="5400000" algn="ctr" rotWithShape="0">
                    <a:srgbClr val="6E747A">
                      <a:alpha val="43000"/>
                    </a:srgbClr>
                  </a:outerShdw>
                </a:effectLst>
              </a:rPr>
              <a:t>4.5-5.5</a:t>
            </a:r>
            <a:r>
              <a:rPr lang="en-US" altLang="zh-CN"/>
              <a:t>min</a:t>
            </a:r>
            <a:endParaRPr lang="en-US" altLang="zh-CN"/>
          </a:p>
          <a:p>
            <a:endParaRPr lang="en-US" altLang="zh-CN"/>
          </a:p>
          <a:p>
            <a:r>
              <a:rPr lang="en-US" altLang="zh-CN"/>
              <a:t>5</a:t>
            </a:r>
            <a:r>
              <a:rPr lang="zh-CN" altLang="en-US"/>
              <a:t>月</a:t>
            </a:r>
            <a:r>
              <a:rPr lang="en-US" altLang="zh-CN"/>
              <a:t>17</a:t>
            </a:r>
            <a:r>
              <a:rPr lang="zh-CN" altLang="en-US"/>
              <a:t>日开始第</a:t>
            </a:r>
            <a:r>
              <a:rPr lang="zh-CN" altLang="en-US">
                <a:solidFill>
                  <a:schemeClr val="accent1"/>
                </a:solidFill>
                <a:effectLst>
                  <a:outerShdw blurRad="38100" dist="25400" dir="5400000" algn="ctr" rotWithShape="0">
                    <a:srgbClr val="6E747A">
                      <a:alpha val="43000"/>
                    </a:srgbClr>
                  </a:outerShdw>
                </a:effectLst>
              </a:rPr>
              <a:t>一</a:t>
            </a:r>
            <a:r>
              <a:rPr lang="zh-CN" altLang="en-US"/>
              <a:t>轮，</a:t>
            </a:r>
            <a:r>
              <a:rPr lang="zh-CN" altLang="en-US">
                <a:sym typeface="+mn-ea"/>
              </a:rPr>
              <a:t>共计</a:t>
            </a:r>
            <a:r>
              <a:rPr lang="zh-CN" altLang="en-US">
                <a:solidFill>
                  <a:schemeClr val="accent1"/>
                </a:solidFill>
                <a:effectLst>
                  <a:outerShdw blurRad="38100" dist="25400" dir="5400000" algn="ctr" rotWithShape="0">
                    <a:srgbClr val="6E747A">
                      <a:alpha val="43000"/>
                    </a:srgbClr>
                  </a:outerShdw>
                </a:effectLst>
                <a:sym typeface="+mn-ea"/>
              </a:rPr>
              <a:t>三</a:t>
            </a:r>
            <a:r>
              <a:rPr lang="zh-CN" altLang="en-US">
                <a:sym typeface="+mn-ea"/>
              </a:rPr>
              <a:t>轮</a:t>
            </a:r>
            <a:endParaRPr lang="zh-CN" altLang="en-US">
              <a:sym typeface="+mn-ea"/>
            </a:endParaRPr>
          </a:p>
          <a:p>
            <a:endParaRPr lang="zh-CN" altLang="en-US">
              <a:sym typeface="+mn-ea"/>
            </a:endParaRPr>
          </a:p>
          <a:p>
            <a:r>
              <a:rPr lang="zh-CN" altLang="en-US"/>
              <a:t>每轮的顺序，按照在线文档</a:t>
            </a:r>
            <a:r>
              <a:rPr lang="zh-CN" altLang="en-US" b="1">
                <a:solidFill>
                  <a:schemeClr val="accent1"/>
                </a:solidFill>
                <a:effectLst/>
              </a:rPr>
              <a:t>倒序</a:t>
            </a:r>
            <a:r>
              <a:rPr lang="zh-CN" altLang="en-US"/>
              <a:t>；每轮每组自行选择一位同学展示</a:t>
            </a:r>
            <a:endParaRPr lang="zh-CN" altLang="en-US"/>
          </a:p>
        </p:txBody>
      </p:sp>
      <p:pic>
        <p:nvPicPr>
          <p:cNvPr id="4" name="图片 3"/>
          <p:cNvPicPr>
            <a:picLocks noChangeAspect="1"/>
          </p:cNvPicPr>
          <p:nvPr/>
        </p:nvPicPr>
        <p:blipFill>
          <a:blip r:embed="rId1"/>
          <a:stretch>
            <a:fillRect/>
          </a:stretch>
        </p:blipFill>
        <p:spPr>
          <a:xfrm>
            <a:off x="7668260" y="2355850"/>
            <a:ext cx="1209675" cy="128143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标题 1"/>
          <p:cNvSpPr>
            <a:spLocks noGrp="1"/>
          </p:cNvSpPr>
          <p:nvPr>
            <p:ph type="title"/>
          </p:nvPr>
        </p:nvSpPr>
        <p:spPr/>
        <p:txBody>
          <a:bodyPr anchor="ctr" anchorCtr="0"/>
          <a:p>
            <a:r>
              <a:rPr lang="zh-CN" altLang="en-US"/>
              <a:t>组织结构 - </a:t>
            </a:r>
            <a:r>
              <a:rPr lang="zh-CN" altLang="en-US"/>
              <a:t>项目型</a:t>
            </a:r>
            <a:endParaRPr lang="zh-CN" altLang="en-US"/>
          </a:p>
        </p:txBody>
      </p:sp>
      <p:sp>
        <p:nvSpPr>
          <p:cNvPr id="29698" name="Rectangle 3"/>
          <p:cNvSpPr>
            <a:spLocks noGrp="1"/>
          </p:cNvSpPr>
          <p:nvPr>
            <p:ph idx="1"/>
          </p:nvPr>
        </p:nvSpPr>
        <p:spPr>
          <a:xfrm>
            <a:off x="457200" y="1006475"/>
            <a:ext cx="8500110" cy="3587750"/>
          </a:xfrm>
        </p:spPr>
        <p:txBody>
          <a:bodyPr vert="horz" wrap="square" lIns="91440" tIns="45720" rIns="91440" bIns="45720" anchor="t" anchorCtr="0"/>
          <a:p>
            <a:pPr algn="l">
              <a:lnSpc>
                <a:spcPct val="100000"/>
              </a:lnSpc>
            </a:pPr>
            <a:r>
              <a:rPr lang="zh-CN" altLang="en-US"/>
              <a:t>项目经理对自己的部门</a:t>
            </a:r>
            <a:r>
              <a:rPr lang="zh-CN" altLang="en-US">
                <a:solidFill>
                  <a:schemeClr val="accent1"/>
                </a:solidFill>
                <a:effectLst/>
              </a:rPr>
              <a:t>全权负责</a:t>
            </a:r>
            <a:r>
              <a:rPr lang="zh-CN" altLang="en-US"/>
              <a:t>，对项目成员有着直接的管理权力。</a:t>
            </a:r>
            <a:endParaRPr lang="zh-CN" altLang="en-US"/>
          </a:p>
          <a:p>
            <a:pPr algn="l">
              <a:lnSpc>
                <a:spcPct val="100000"/>
              </a:lnSpc>
            </a:pPr>
            <a:endParaRPr lang="zh-CN" altLang="en-US"/>
          </a:p>
          <a:p>
            <a:pPr algn="l">
              <a:lnSpc>
                <a:spcPct val="100000"/>
              </a:lnSpc>
            </a:pPr>
            <a:r>
              <a:rPr lang="zh-CN" altLang="en-US"/>
              <a:t>所有的项目成员都是</a:t>
            </a:r>
            <a:r>
              <a:rPr lang="zh-CN" altLang="en-US">
                <a:solidFill>
                  <a:schemeClr val="accent1"/>
                </a:solidFill>
                <a:effectLst/>
              </a:rPr>
              <a:t>专职</a:t>
            </a:r>
            <a:r>
              <a:rPr lang="zh-CN" altLang="en-US"/>
              <a:t>的，当一个项目结束时，团队通常就解散了，团队中的成员可能会被分配到新的项目中去。如果没有新的项目，他们就有可能被解雇了。</a:t>
            </a:r>
            <a:endParaRPr lang="zh-CN" altLang="en-US"/>
          </a:p>
          <a:p>
            <a:pPr algn="l">
              <a:lnSpc>
                <a:spcPct val="100000"/>
              </a:lnSpc>
            </a:pPr>
            <a:endParaRPr lang="zh-CN" altLang="en-US"/>
          </a:p>
          <a:p>
            <a:pPr algn="l">
              <a:lnSpc>
                <a:spcPct val="100000"/>
              </a:lnSpc>
            </a:pPr>
            <a:r>
              <a:rPr lang="zh-CN" altLang="en-US"/>
              <a:t>项目式组织结构由于重复设置，成本较高，所以常在那些投资额很大、时间跨度很长的大型项目中使用。</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30721" name="标题 1"/>
          <p:cNvSpPr>
            <a:spLocks noGrp="1"/>
          </p:cNvSpPr>
          <p:nvPr>
            <p:ph type="title"/>
          </p:nvPr>
        </p:nvSpPr>
        <p:spPr/>
        <p:txBody>
          <a:bodyPr anchor="ctr" anchorCtr="0"/>
          <a:p>
            <a:r>
              <a:rPr lang="zh-CN" altLang="en-US" dirty="0">
                <a:cs typeface="微软雅黑" panose="020B0503020204020204" charset="-122"/>
              </a:rPr>
              <a:t>组织结构 </a:t>
            </a:r>
            <a:r>
              <a:rPr lang="en-US" altLang="zh-CN" dirty="0">
                <a:cs typeface="微软雅黑" panose="020B0503020204020204" charset="-122"/>
              </a:rPr>
              <a:t>- </a:t>
            </a:r>
            <a:r>
              <a:rPr lang="zh-CN" altLang="en-US" dirty="0">
                <a:cs typeface="微软雅黑" panose="020B0503020204020204" charset="-122"/>
              </a:rPr>
              <a:t>项目型 </a:t>
            </a:r>
            <a:r>
              <a:rPr lang="en-US" altLang="zh-CN" dirty="0">
                <a:cs typeface="微软雅黑" panose="020B0503020204020204" charset="-122"/>
              </a:rPr>
              <a:t>- </a:t>
            </a:r>
            <a:r>
              <a:rPr lang="zh-CN" altLang="en-US" dirty="0">
                <a:cs typeface="微软雅黑" panose="020B0503020204020204" charset="-122"/>
              </a:rPr>
              <a:t>优点</a:t>
            </a:r>
            <a:endParaRPr lang="zh-CN" altLang="en-US">
              <a:cs typeface="微软雅黑" panose="020B0503020204020204" charset="-122"/>
            </a:endParaRPr>
          </a:p>
        </p:txBody>
      </p:sp>
      <p:sp>
        <p:nvSpPr>
          <p:cNvPr id="3" name="内容占位符 2"/>
          <p:cNvSpPr>
            <a:spLocks noGrp="1"/>
          </p:cNvSpPr>
          <p:nvPr>
            <p:ph idx="1"/>
          </p:nvPr>
        </p:nvSpPr>
        <p:spPr/>
        <p:txBody>
          <a:bodyPr/>
          <a:p>
            <a:pPr marL="257175" marR="0" lvl="0" indent="-214630" algn="l" defTabSz="914400" rtl="0" eaLnBrk="1" fontAlgn="base" latinLnBrk="0" hangingPunct="1">
              <a:lnSpc>
                <a:spcPct val="9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在项目型组织结构中，项目团队中的成员不像职能型组织结构那样具有双重身份，通常都是</a:t>
            </a:r>
            <a:r>
              <a:rPr kumimoji="0" lang="zh-CN" altLang="en-US" sz="2000" b="0" i="0" u="none" strike="noStrike" kern="0" cap="none" spc="0" normalizeH="0" baseline="0" noProof="1" dirty="0">
                <a:solidFill>
                  <a:srgbClr val="FF0000"/>
                </a:solidFill>
                <a:cs typeface="Arial" panose="020B0604020202020204" pitchFamily="34" charset="0"/>
                <a:sym typeface="+mn-ea"/>
              </a:rPr>
              <a:t>专职</a:t>
            </a:r>
            <a:r>
              <a:rPr kumimoji="0" lang="zh-CN" altLang="en-US" sz="2000" b="0" i="0" u="none" strike="noStrike" kern="0" cap="none" spc="0" normalizeH="0" baseline="0" noProof="1" dirty="0">
                <a:solidFill>
                  <a:schemeClr val="tx1"/>
                </a:solidFill>
                <a:cs typeface="Arial" panose="020B0604020202020204" pitchFamily="34" charset="0"/>
                <a:sym typeface="+mn-ea"/>
              </a:rPr>
              <a:t>人员。因此，项目组织较为稳定，而且每个项目成员都能明确自己的责任，</a:t>
            </a:r>
            <a:r>
              <a:rPr kumimoji="0" lang="zh-CN" altLang="en-US" sz="2000" b="0" i="0" u="none" strike="noStrike" kern="0" cap="none" spc="0" normalizeH="0" baseline="0" noProof="1" dirty="0">
                <a:solidFill>
                  <a:srgbClr val="FF3300"/>
                </a:solidFill>
                <a:cs typeface="Arial" panose="020B0604020202020204" pitchFamily="34" charset="0"/>
                <a:sym typeface="+mn-ea"/>
              </a:rPr>
              <a:t>有利于项目组织的统一指挥和管理</a:t>
            </a:r>
            <a:r>
              <a:rPr kumimoji="0" lang="zh-CN" altLang="en-US" sz="2000" b="0" i="0" u="none" strike="noStrike" kern="0" cap="none" spc="0" normalizeH="0" baseline="0" noProof="1" dirty="0">
                <a:solidFill>
                  <a:schemeClr val="tx1"/>
                </a:solidFill>
                <a:cs typeface="Arial" panose="020B0604020202020204" pitchFamily="34" charset="0"/>
                <a:sym typeface="+mn-ea"/>
              </a:rPr>
              <a:t>。</a:t>
            </a: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lvl="0" indent="-214630" algn="l" defTabSz="914400" rtl="0" eaLnBrk="1" fontAlgn="base" latinLnBrk="0" hangingPunct="1">
              <a:lnSpc>
                <a:spcPct val="9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每个部门都是基于项目而组建的，他们的首要目标就是圆满地完成项目的任务，项目成员都能够明确理解并致力于项目目标，团队精神得以充分发挥。</a:t>
            </a: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lvl="0" indent="-214630" algn="l" defTabSz="914400" rtl="0" eaLnBrk="1" fontAlgn="base" latinLnBrk="0" hangingPunct="1">
              <a:lnSpc>
                <a:spcPct val="9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项目经理享有</a:t>
            </a:r>
            <a:r>
              <a:rPr kumimoji="0" lang="zh-CN" altLang="en-US" sz="2000" b="0" i="0" u="none" strike="noStrike" kern="0" cap="none" spc="0" normalizeH="0" baseline="0" noProof="1" dirty="0">
                <a:solidFill>
                  <a:srgbClr val="FF0000"/>
                </a:solidFill>
                <a:cs typeface="Arial" panose="020B0604020202020204" pitchFamily="34" charset="0"/>
                <a:sym typeface="+mn-ea"/>
              </a:rPr>
              <a:t>最大限度的决策管理自主权</a:t>
            </a:r>
            <a:r>
              <a:rPr kumimoji="0" lang="zh-CN" altLang="en-US" sz="2000" b="0" i="0" u="none" strike="noStrike" kern="0" cap="none" spc="0" normalizeH="0" baseline="0" noProof="1" dirty="0">
                <a:solidFill>
                  <a:schemeClr val="tx1"/>
                </a:solidFill>
                <a:cs typeface="Arial" panose="020B0604020202020204" pitchFamily="34" charset="0"/>
                <a:sym typeface="+mn-ea"/>
              </a:rPr>
              <a:t>，在进度、成本和质量方面的控制较为灵活，可以统一协调整个组织的管理工作，而且对客户的需求和公司高层的意图可以做出快捷的响应，从而保证了项目的成功实施。</a:t>
            </a: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lvl="0" indent="-214630" algn="l" defTabSz="914400" rtl="0" eaLnBrk="1" fontAlgn="base" latinLnBrk="0" hangingPunct="1">
              <a:lnSpc>
                <a:spcPct val="9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项目经理可以避开职能部门直接与高层管理人员沟通，提高了沟通速度，避免了沟通中的失真与延误。</a:t>
            </a: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pitchFamily="2" charset="2"/>
              <a:buChar char="n"/>
            </a:pPr>
            <a:endParaRPr kumimoji="0" lang="zh-CN" altLang="en-US" sz="2000" b="0" i="0" u="none" strike="noStrike" kern="0" cap="none" spc="0" normalizeH="0" baseline="0" noProof="1" dirty="0">
              <a:solidFill>
                <a:schemeClr val="tx1"/>
              </a:solidFill>
              <a:cs typeface="Arial" panose="020B0604020202020204" pitchFamily="34"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dirty="0">
                <a:cs typeface="微软雅黑" panose="020B0503020204020204" charset="-122"/>
                <a:sym typeface="+mn-ea"/>
              </a:rPr>
              <a:t>组织结构 </a:t>
            </a:r>
            <a:r>
              <a:rPr lang="en-US" altLang="zh-CN" dirty="0">
                <a:cs typeface="微软雅黑" panose="020B0503020204020204" charset="-122"/>
                <a:sym typeface="+mn-ea"/>
              </a:rPr>
              <a:t>- </a:t>
            </a:r>
            <a:r>
              <a:rPr lang="zh-CN" altLang="en-US" dirty="0">
                <a:cs typeface="微软雅黑" panose="020B0503020204020204" charset="-122"/>
                <a:sym typeface="+mn-ea"/>
              </a:rPr>
              <a:t>项目型 </a:t>
            </a:r>
            <a:r>
              <a:rPr lang="en-US" altLang="zh-CN" dirty="0">
                <a:cs typeface="微软雅黑" panose="020B0503020204020204" charset="-122"/>
                <a:sym typeface="+mn-ea"/>
              </a:rPr>
              <a:t>- </a:t>
            </a:r>
            <a:r>
              <a:rPr lang="zh-CN" altLang="en-US" dirty="0">
                <a:cs typeface="微软雅黑" panose="020B0503020204020204" charset="-122"/>
                <a:sym typeface="+mn-ea"/>
              </a:rPr>
              <a:t>优点</a:t>
            </a:r>
            <a:endParaRPr lang="zh-CN" altLang="en-US"/>
          </a:p>
        </p:txBody>
      </p:sp>
      <p:sp>
        <p:nvSpPr>
          <p:cNvPr id="3" name="内容占位符 2"/>
          <p:cNvSpPr>
            <a:spLocks noGrp="1"/>
          </p:cNvSpPr>
          <p:nvPr>
            <p:ph idx="1"/>
          </p:nvPr>
        </p:nvSpPr>
        <p:spPr/>
        <p:txBody>
          <a:bodyPr/>
          <a:p>
            <a:r>
              <a:rPr lang="zh-CN" altLang="en-US">
                <a:sym typeface="+mn-ea"/>
              </a:rPr>
              <a:t>项目经理对项目可以全权负责，可以根据项目需要随意调动项目组织的内部资源或者外部资源。</a:t>
            </a:r>
            <a:endParaRPr lang="zh-CN" altLang="en-US">
              <a:sym typeface="+mn-ea"/>
            </a:endParaRPr>
          </a:p>
          <a:p>
            <a:endParaRPr lang="zh-CN" altLang="en-US">
              <a:sym typeface="+mn-ea"/>
            </a:endParaRPr>
          </a:p>
          <a:p>
            <a:r>
              <a:rPr lang="zh-CN" altLang="en-US">
                <a:sym typeface="+mn-ea"/>
              </a:rPr>
              <a:t>完全以项目为中心安排工作，决策的速度得以加快，能够对客户的要求做出及时响应</a:t>
            </a:r>
            <a:endParaRPr lang="zh-CN" altLang="en-US">
              <a:sym typeface="+mn-ea"/>
            </a:endParaRPr>
          </a:p>
          <a:p>
            <a:endParaRPr lang="zh-CN" altLang="en-US"/>
          </a:p>
          <a:p>
            <a:r>
              <a:rPr lang="zh-CN" altLang="en-US">
                <a:sym typeface="+mn-ea"/>
              </a:rPr>
              <a:t>项目经理对项目成员有全部权利，项目成员只对项目经理负责</a:t>
            </a:r>
            <a:r>
              <a:rPr lang="zh-CN" altLang="en-US"/>
              <a:t>，</a:t>
            </a:r>
            <a:r>
              <a:rPr lang="zh-CN" altLang="en-US">
                <a:sym typeface="+mn-ea"/>
              </a:rPr>
              <a:t>避免了</a:t>
            </a:r>
            <a:r>
              <a:rPr lang="zh-CN" altLang="en-US">
                <a:sym typeface="+mn-ea"/>
              </a:rPr>
              <a:t>多重领导、无所适从</a:t>
            </a:r>
            <a:endParaRPr lang="zh-CN" altLang="en-US">
              <a:sym typeface="+mn-ea"/>
            </a:endParaRPr>
          </a:p>
          <a:p>
            <a:endParaRPr lang="zh-CN" altLang="en-US"/>
          </a:p>
          <a:p>
            <a:r>
              <a:rPr lang="zh-CN" altLang="en-US"/>
              <a:t>组织结构简单，易于操作。</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项目型 - 缺点</a:t>
            </a:r>
            <a:endParaRPr lang="zh-CN" altLang="en-US"/>
          </a:p>
        </p:txBody>
      </p:sp>
      <p:sp>
        <p:nvSpPr>
          <p:cNvPr id="3" name="内容占位符 2"/>
          <p:cNvSpPr>
            <a:spLocks noGrp="1"/>
          </p:cNvSpPr>
          <p:nvPr>
            <p:ph idx="1"/>
          </p:nvPr>
        </p:nvSpPr>
        <p:spPr>
          <a:xfrm>
            <a:off x="457200" y="1006475"/>
            <a:ext cx="8606790" cy="3587750"/>
          </a:xfrm>
        </p:spPr>
        <p:txBody>
          <a:bodyPr/>
          <a:p>
            <a:r>
              <a:rPr lang="zh-CN" altLang="en-US">
                <a:sym typeface="+mn-ea"/>
              </a:rPr>
              <a:t>资源浪费。人员、设施、设备重复配置，且资源不能共享，</a:t>
            </a:r>
            <a:r>
              <a:rPr lang="zh-CN" altLang="en-US" dirty="0">
                <a:solidFill>
                  <a:schemeClr val="tx1"/>
                </a:solidFill>
                <a:effectLst/>
                <a:cs typeface="Arial" panose="020B0604020202020204" pitchFamily="34" charset="0"/>
                <a:sym typeface="+mn-ea"/>
              </a:rPr>
              <a:t>忙闲不均</a:t>
            </a:r>
            <a:endParaRPr lang="zh-CN" altLang="en-US">
              <a:sym typeface="+mn-ea"/>
            </a:endParaRPr>
          </a:p>
          <a:p>
            <a:endParaRPr lang="zh-CN" altLang="en-US">
              <a:sym typeface="+mn-ea"/>
            </a:endParaRPr>
          </a:p>
          <a:p>
            <a:r>
              <a:rPr lang="zh-CN" altLang="en-US">
                <a:sym typeface="+mn-ea"/>
              </a:rPr>
              <a:t>各个独立的项目型组织处于相对封闭的环境之中，公司的宏观政策、方针很难做到完全、真正的贯彻实施，可能会影响公司的长远发展</a:t>
            </a:r>
            <a:endParaRPr lang="zh-CN" altLang="en-US">
              <a:sym typeface="+mn-ea"/>
            </a:endParaRPr>
          </a:p>
          <a:p>
            <a:endParaRPr lang="zh-CN" altLang="en-US">
              <a:sym typeface="+mn-ea"/>
            </a:endParaRPr>
          </a:p>
          <a:p>
            <a:r>
              <a:rPr lang="zh-CN" altLang="en-US">
                <a:sym typeface="+mn-ea"/>
              </a:rPr>
              <a:t>对于项目成员来说，缺乏一种事业上的连续性和安全感</a:t>
            </a:r>
            <a:endParaRPr lang="zh-CN" altLang="en-US">
              <a:sym typeface="+mn-ea"/>
            </a:endParaRPr>
          </a:p>
          <a:p>
            <a:endParaRPr lang="zh-CN" altLang="en-US">
              <a:sym typeface="+mn-ea"/>
            </a:endParaRPr>
          </a:p>
          <a:p>
            <a:r>
              <a:rPr lang="zh-CN" altLang="en-US">
                <a:sym typeface="+mn-ea"/>
              </a:rPr>
              <a:t>项目之间缺乏信息交流，不同的项目组很难共享知识和经验，项目成员的工作会出现忙闲不均的现象</a:t>
            </a:r>
            <a:endParaRPr lang="zh-CN" altLang="en-US">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31745" name="标题 1"/>
          <p:cNvSpPr>
            <a:spLocks noGrp="1"/>
          </p:cNvSpPr>
          <p:nvPr>
            <p:ph type="title"/>
          </p:nvPr>
        </p:nvSpPr>
        <p:spPr/>
        <p:txBody>
          <a:bodyPr anchor="ctr" anchorCtr="0"/>
          <a:p>
            <a:r>
              <a:rPr lang="zh-CN" altLang="en-US"/>
              <a:t>组织结构 - 项目型 - </a:t>
            </a:r>
            <a:r>
              <a:rPr lang="zh-CN" altLang="en-US"/>
              <a:t>缺点</a:t>
            </a:r>
            <a:endParaRPr lang="zh-CN" altLang="en-US"/>
          </a:p>
        </p:txBody>
      </p:sp>
      <p:sp>
        <p:nvSpPr>
          <p:cNvPr id="3" name="内容占位符 2"/>
          <p:cNvSpPr>
            <a:spLocks noGrp="1"/>
          </p:cNvSpPr>
          <p:nvPr>
            <p:ph idx="1"/>
          </p:nvPr>
        </p:nvSpPr>
        <p:spPr/>
        <p:txBody>
          <a:bodyPr/>
          <a:p>
            <a:pPr marL="257175" marR="0" lvl="0" indent="-214630" algn="l" defTabSz="914400" rtl="0" eaLnBrk="1" fontAlgn="base" latinLnBrk="0" hangingPunct="1">
              <a:lnSpc>
                <a:spcPct val="8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每个独立的项目组织都设有自己的职能部门，不能形成资源共享，同时由于项目各阶段的工作重点不同，而项目组之间的人力资源又不能相互协调，这样会使项目组成员的工作出现</a:t>
            </a:r>
            <a:r>
              <a:rPr kumimoji="0" lang="zh-CN" altLang="en-US" sz="2000" b="0" i="0" u="none" strike="noStrike" kern="0" cap="none" spc="0" normalizeH="0" baseline="0" noProof="1" dirty="0">
                <a:solidFill>
                  <a:srgbClr val="FF3300"/>
                </a:solidFill>
                <a:cs typeface="Arial" panose="020B0604020202020204" pitchFamily="34" charset="0"/>
                <a:sym typeface="+mn-ea"/>
              </a:rPr>
              <a:t>忙闲不均</a:t>
            </a:r>
            <a:r>
              <a:rPr kumimoji="0" lang="zh-CN" altLang="en-US" sz="2000" b="0" i="0" u="none" strike="noStrike" kern="0" cap="none" spc="0" normalizeH="0" baseline="0" noProof="1" dirty="0">
                <a:solidFill>
                  <a:schemeClr val="tx1"/>
                </a:solidFill>
                <a:cs typeface="Arial" panose="020B0604020202020204" pitchFamily="34" charset="0"/>
                <a:sym typeface="+mn-ea"/>
              </a:rPr>
              <a:t>的现象，影响了员工的工作积极性，也造成了人力资源的浪费，管理成本较高，</a:t>
            </a:r>
            <a:r>
              <a:rPr kumimoji="0" lang="zh-CN" altLang="en-US" sz="2000" b="0" i="0" u="none" strike="noStrike" kern="0" cap="none" spc="0" normalizeH="0" baseline="0" noProof="1" dirty="0">
                <a:solidFill>
                  <a:srgbClr val="FF3300"/>
                </a:solidFill>
                <a:cs typeface="Arial" panose="020B0604020202020204" pitchFamily="34" charset="0"/>
                <a:sym typeface="+mn-ea"/>
              </a:rPr>
              <a:t>资源配置效率低下</a:t>
            </a:r>
            <a:r>
              <a:rPr kumimoji="0" lang="zh-CN" altLang="en-US" sz="2000" b="0" i="0" u="none" strike="noStrike" kern="0" cap="none" spc="0" normalizeH="0" baseline="0" noProof="1" dirty="0">
                <a:solidFill>
                  <a:schemeClr val="tx1"/>
                </a:solidFill>
                <a:cs typeface="Arial" panose="020B0604020202020204" pitchFamily="34" charset="0"/>
                <a:sym typeface="+mn-ea"/>
              </a:rPr>
              <a:t>。</a:t>
            </a:r>
            <a:endParaRPr kumimoji="0" lang="zh-CN" altLang="en-US" sz="2000" b="0" i="0" u="none" strike="noStrike" kern="0" cap="none" spc="0" normalizeH="0" baseline="0" noProof="1" dirty="0">
              <a:solidFill>
                <a:schemeClr val="tx1"/>
              </a:solidFill>
              <a:cs typeface="Arial" panose="020B0604020202020204" pitchFamily="34" charset="0"/>
              <a:sym typeface="+mn-ea"/>
            </a:endParaRPr>
          </a:p>
          <a:p>
            <a:pPr marL="257175" marR="0" lvl="0" indent="-214630" algn="l" defTabSz="914400" rtl="0" eaLnBrk="1" fontAlgn="base" latinLnBrk="0" hangingPunct="1">
              <a:lnSpc>
                <a:spcPct val="80000"/>
              </a:lnSpc>
              <a:spcBef>
                <a:spcPct val="15000"/>
              </a:spcBef>
              <a:spcAft>
                <a:spcPct val="0"/>
              </a:spcAft>
              <a:buClr>
                <a:schemeClr val="accent1"/>
              </a:buClr>
              <a:buSzPct val="80000"/>
              <a:buFont typeface="Wingdings" panose="05000000000000000000" pitchFamily="2" charset="2"/>
              <a:buChar char="n"/>
            </a:pP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lvl="0" indent="-214630" algn="l" defTabSz="914400" rtl="0" eaLnBrk="1" fontAlgn="base" latinLnBrk="0" hangingPunct="1">
              <a:lnSpc>
                <a:spcPct val="8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各项目团队的技术人员往往只注重自身项目中所需的技术，不同的项目团队</a:t>
            </a:r>
            <a:r>
              <a:rPr kumimoji="0" lang="zh-CN" altLang="en-US" sz="2000" b="0" i="0" u="none" strike="noStrike" kern="0" cap="none" spc="0" normalizeH="0" baseline="0" noProof="1" dirty="0">
                <a:solidFill>
                  <a:srgbClr val="FF3300"/>
                </a:solidFill>
                <a:cs typeface="Arial" panose="020B0604020202020204" pitchFamily="34" charset="0"/>
                <a:sym typeface="+mn-ea"/>
              </a:rPr>
              <a:t>很难共享知识</a:t>
            </a:r>
            <a:r>
              <a:rPr kumimoji="0" lang="zh-CN" altLang="en-US" sz="2000" b="0" i="0" u="none" strike="noStrike" kern="0" cap="none" spc="0" normalizeH="0" baseline="0" noProof="1" dirty="0">
                <a:solidFill>
                  <a:schemeClr val="tx1"/>
                </a:solidFill>
                <a:cs typeface="Arial" panose="020B0604020202020204" pitchFamily="34" charset="0"/>
                <a:sym typeface="+mn-ea"/>
              </a:rPr>
              <a:t>，不利于项目团队成员技术水平的提高。</a:t>
            </a:r>
            <a:endParaRPr kumimoji="0" lang="zh-CN" altLang="en-US" sz="2000" b="0" i="0" u="none" strike="noStrike" kern="0" cap="none" spc="0" normalizeH="0" baseline="0" noProof="1" dirty="0">
              <a:solidFill>
                <a:schemeClr val="tx1"/>
              </a:solidFill>
              <a:cs typeface="Arial" panose="020B0604020202020204" pitchFamily="34" charset="0"/>
              <a:sym typeface="+mn-ea"/>
            </a:endParaRPr>
          </a:p>
          <a:p>
            <a:pPr marL="257175" marR="0" lvl="0" indent="-214630" algn="l" defTabSz="914400" rtl="0" eaLnBrk="1" fontAlgn="base" latinLnBrk="0" hangingPunct="1">
              <a:lnSpc>
                <a:spcPct val="80000"/>
              </a:lnSpc>
              <a:spcBef>
                <a:spcPct val="15000"/>
              </a:spcBef>
              <a:spcAft>
                <a:spcPct val="0"/>
              </a:spcAft>
              <a:buClr>
                <a:schemeClr val="accent1"/>
              </a:buClr>
              <a:buSzPct val="80000"/>
              <a:buFont typeface="Wingdings" panose="05000000000000000000" pitchFamily="2" charset="2"/>
              <a:buChar char="n"/>
            </a:pPr>
            <a:endParaRPr kumimoji="0" lang="zh-CN" altLang="en-US" sz="2000" b="0" i="0" u="none" strike="noStrike" kern="0" cap="none" spc="0" normalizeH="0" baseline="0" noProof="1" dirty="0">
              <a:solidFill>
                <a:schemeClr val="tx1"/>
              </a:solidFill>
              <a:cs typeface="Arial" panose="020B0604020202020204" pitchFamily="34" charset="0"/>
            </a:endParaRPr>
          </a:p>
          <a:p>
            <a:pPr marL="257175" marR="0" lvl="0" indent="-214630" algn="l" defTabSz="914400" rtl="0" eaLnBrk="1" fontAlgn="base" latinLnBrk="0" hangingPunct="1">
              <a:lnSpc>
                <a:spcPct val="80000"/>
              </a:lnSpc>
              <a:spcBef>
                <a:spcPct val="15000"/>
              </a:spcBef>
              <a:spcAft>
                <a:spcPct val="0"/>
              </a:spcAft>
              <a:buClr>
                <a:schemeClr val="accent1"/>
              </a:buClr>
              <a:buSzPct val="80000"/>
              <a:buFont typeface="Wingdings" panose="05000000000000000000" pitchFamily="2" charset="2"/>
              <a:buChar char="n"/>
            </a:pPr>
            <a:r>
              <a:rPr kumimoji="0" lang="zh-CN" altLang="en-US" sz="2000" b="0" i="0" u="none" strike="noStrike" kern="0" cap="none" spc="0" normalizeH="0" baseline="0" noProof="1" dirty="0">
                <a:solidFill>
                  <a:schemeClr val="tx1"/>
                </a:solidFill>
                <a:cs typeface="Arial" panose="020B0604020202020204" pitchFamily="34" charset="0"/>
                <a:sym typeface="+mn-ea"/>
              </a:rPr>
              <a:t>项目成员</a:t>
            </a:r>
            <a:r>
              <a:rPr kumimoji="0" lang="zh-CN" altLang="en-US" sz="2000" b="0" i="0" u="none" strike="noStrike" kern="0" cap="none" spc="0" normalizeH="0" baseline="0" noProof="1" dirty="0">
                <a:solidFill>
                  <a:srgbClr val="FF3300"/>
                </a:solidFill>
                <a:cs typeface="Arial" panose="020B0604020202020204" pitchFamily="34" charset="0"/>
                <a:sym typeface="+mn-ea"/>
              </a:rPr>
              <a:t>缺乏一种事业上的保障</a:t>
            </a:r>
            <a:r>
              <a:rPr kumimoji="0" lang="zh-CN" altLang="en-US" sz="2000" b="0" i="0" u="none" strike="noStrike" kern="0" cap="none" spc="0" normalizeH="0" baseline="0" noProof="1" dirty="0">
                <a:solidFill>
                  <a:schemeClr val="tx1"/>
                </a:solidFill>
                <a:cs typeface="Arial" panose="020B0604020202020204" pitchFamily="34" charset="0"/>
                <a:sym typeface="+mn-ea"/>
              </a:rPr>
              <a:t>，项目一旦结束，项目团队成员就有可能失去工作，由于他们往往会担心项目结束后的生计，因此项目的收尾工作就可能会被推迟。</a:t>
            </a:r>
            <a:endParaRPr kumimoji="0" lang="zh-CN" altLang="en-US" sz="2000" b="0" i="0" u="none" strike="noStrike" kern="0" cap="none" spc="0" normalizeH="0" baseline="0" noProof="1" dirty="0">
              <a:solidFill>
                <a:schemeClr val="tx1"/>
              </a:solidFill>
              <a:cs typeface="+mn-cs"/>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pitchFamily="2" charset="2"/>
              <a:buChar char="n"/>
            </a:pPr>
            <a:endParaRPr kumimoji="0" lang="zh-CN" altLang="en-US" sz="2000" b="0" i="0" u="none" strike="noStrike" kern="0" cap="none" spc="0" normalizeH="0" baseline="0" noProof="1" dirty="0">
              <a:solidFill>
                <a:schemeClr val="tx1"/>
              </a:solidFill>
              <a:cs typeface="+mn-cs"/>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69" name="Rectangle 2"/>
          <p:cNvSpPr>
            <a:spLocks noGrp="1"/>
          </p:cNvSpPr>
          <p:nvPr>
            <p:ph type="title"/>
          </p:nvPr>
        </p:nvSpPr>
        <p:spPr/>
        <p:txBody>
          <a:bodyPr vert="horz" wrap="square" lIns="91440" tIns="45720" rIns="91440" bIns="45720" anchor="ctr" anchorCtr="0"/>
          <a:p>
            <a:pPr eaLnBrk="1" hangingPunct="1"/>
            <a:r>
              <a:rPr lang="zh-CN" altLang="en-US"/>
              <a:t>组织结构 - 矩阵型</a:t>
            </a:r>
            <a:endParaRPr lang="zh-CN" altLang="en-US"/>
          </a:p>
        </p:txBody>
      </p:sp>
      <p:sp>
        <p:nvSpPr>
          <p:cNvPr id="32770" name="Rectangle 3"/>
          <p:cNvSpPr>
            <a:spLocks noGrp="1"/>
          </p:cNvSpPr>
          <p:nvPr>
            <p:ph idx="1"/>
          </p:nvPr>
        </p:nvSpPr>
        <p:spPr/>
        <p:txBody>
          <a:bodyPr vert="horz" wrap="square" lIns="91440" tIns="45720" rIns="91440" bIns="45720" anchor="t" anchorCtr="0"/>
          <a:p>
            <a:pPr eaLnBrk="1" hangingPunct="1">
              <a:lnSpc>
                <a:spcPct val="90000"/>
              </a:lnSpc>
            </a:pPr>
            <a:r>
              <a:rPr lang="zh-CN" altLang="en-US" sz="1800" dirty="0"/>
              <a:t>矩阵型组织结构是一个</a:t>
            </a:r>
            <a:r>
              <a:rPr lang="zh-CN" altLang="en-US" sz="1800" dirty="0">
                <a:solidFill>
                  <a:schemeClr val="accent1"/>
                </a:solidFill>
                <a:effectLst/>
              </a:rPr>
              <a:t>混合体</a:t>
            </a:r>
            <a:r>
              <a:rPr lang="zh-CN" altLang="en-US" sz="1800" dirty="0"/>
              <a:t>，它在职能型组织的垂直层次结构中叠加了项目型组织的水平结构，兼有职能型组织结构和项目型组织结构的特征 </a:t>
            </a:r>
            <a:endParaRPr lang="zh-CN" altLang="en-US" sz="1800" dirty="0"/>
          </a:p>
        </p:txBody>
      </p:sp>
      <p:pic>
        <p:nvPicPr>
          <p:cNvPr id="32771" name="图片 1"/>
          <p:cNvPicPr>
            <a:picLocks noChangeAspect="1"/>
          </p:cNvPicPr>
          <p:nvPr/>
        </p:nvPicPr>
        <p:blipFill>
          <a:blip r:embed="rId1"/>
          <a:stretch>
            <a:fillRect/>
          </a:stretch>
        </p:blipFill>
        <p:spPr>
          <a:xfrm>
            <a:off x="1421765" y="1708150"/>
            <a:ext cx="5492750" cy="314007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2771"/>
                                        </p:tgtEl>
                                        <p:attrNameLst>
                                          <p:attrName>style.visibility</p:attrName>
                                        </p:attrNameLst>
                                      </p:cBhvr>
                                      <p:to>
                                        <p:strVal val="visible"/>
                                      </p:to>
                                    </p:set>
                                    <p:animEffect transition="in" filter="blinds(horizontal)">
                                      <p:cBhvr>
                                        <p:cTn id="7" dur="500"/>
                                        <p:tgtEl>
                                          <p:spTgt spid="32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矩阵型</a:t>
            </a:r>
            <a:endParaRPr lang="zh-CN" altLang="en-US"/>
          </a:p>
        </p:txBody>
      </p:sp>
      <p:sp>
        <p:nvSpPr>
          <p:cNvPr id="3" name="内容占位符 2"/>
          <p:cNvSpPr>
            <a:spLocks noGrp="1"/>
          </p:cNvSpPr>
          <p:nvPr>
            <p:ph idx="1"/>
          </p:nvPr>
        </p:nvSpPr>
        <p:spPr>
          <a:xfrm>
            <a:off x="457200" y="1006475"/>
            <a:ext cx="8501380" cy="3587750"/>
          </a:xfrm>
        </p:spPr>
        <p:txBody>
          <a:bodyPr/>
          <a:p>
            <a:r>
              <a:rPr lang="zh-CN" altLang="en-US" sz="2000"/>
              <a:t>根据项目的需要，从不同的部门中选择合适的项目人员组成一个临时项目组，项目结束之后，这个项目组也就解体了</a:t>
            </a:r>
            <a:endParaRPr lang="zh-CN" altLang="en-US" sz="2000"/>
          </a:p>
          <a:p>
            <a:endParaRPr lang="zh-CN" altLang="en-US" sz="2000"/>
          </a:p>
          <a:p>
            <a:r>
              <a:rPr lang="zh-CN" altLang="en-US" sz="2000"/>
              <a:t>这种组织结构的关键是项目经理需要具备好的谈判和沟通技能，项目经理与职能经理之间建立友好的工作关系</a:t>
            </a:r>
            <a:endParaRPr lang="zh-CN" altLang="en-US" sz="2000"/>
          </a:p>
          <a:p>
            <a:endParaRPr lang="zh-CN" altLang="en-US" sz="2000"/>
          </a:p>
          <a:p>
            <a:r>
              <a:rPr lang="zh-CN" altLang="en-US" sz="2000"/>
              <a:t>项目成员需要适应与两个上司协调工作。加强横向联结，充分整合资源，实现信息共享，提高反应速度等方面的优势恰恰符合当前的形势要求</a:t>
            </a:r>
            <a:endParaRPr lang="zh-CN" altLang="en-US" sz="2000"/>
          </a:p>
          <a:p>
            <a:endParaRPr lang="zh-CN" altLang="en-US" sz="2000"/>
          </a:p>
          <a:p>
            <a:r>
              <a:rPr lang="zh-CN" altLang="en-US" sz="2000"/>
              <a:t>这种组织结构适用于管理规范、分工明确的公司或者跨职能部门的项目</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矩阵型 - 优点</a:t>
            </a:r>
            <a:endParaRPr lang="zh-CN" altLang="en-US"/>
          </a:p>
        </p:txBody>
      </p:sp>
      <p:sp>
        <p:nvSpPr>
          <p:cNvPr id="3" name="内容占位符 2"/>
          <p:cNvSpPr>
            <a:spLocks noGrp="1"/>
          </p:cNvSpPr>
          <p:nvPr>
            <p:ph idx="1"/>
          </p:nvPr>
        </p:nvSpPr>
        <p:spPr/>
        <p:txBody>
          <a:bodyPr/>
          <a:p>
            <a:r>
              <a:rPr lang="zh-CN" altLang="en-US"/>
              <a:t>专职的项目经理负责整个项目 , 以项目为中心，</a:t>
            </a:r>
            <a:r>
              <a:rPr lang="zh-CN" altLang="en-US">
                <a:sym typeface="+mn-ea"/>
              </a:rPr>
              <a:t>能迅速解决问题</a:t>
            </a:r>
            <a:endParaRPr lang="zh-CN" altLang="en-US"/>
          </a:p>
          <a:p>
            <a:endParaRPr lang="zh-CN" altLang="en-US"/>
          </a:p>
          <a:p>
            <a:r>
              <a:rPr lang="zh-CN" altLang="en-US"/>
              <a:t>公司的多个项目可以共享各个职能部门的资源（</a:t>
            </a:r>
            <a:r>
              <a:rPr lang="zh-CN" altLang="en-US">
                <a:sym typeface="+mn-ea"/>
              </a:rPr>
              <a:t>研究表明：少用20%的员工</a:t>
            </a:r>
            <a:r>
              <a:rPr lang="zh-CN" altLang="en-US"/>
              <a:t>）</a:t>
            </a:r>
            <a:endParaRPr lang="zh-CN" altLang="en-US"/>
          </a:p>
          <a:p>
            <a:endParaRPr lang="zh-CN" altLang="en-US"/>
          </a:p>
          <a:p>
            <a:r>
              <a:rPr lang="zh-CN" altLang="en-US"/>
              <a:t>即利于项目目标的实现,又利于公司目标方针的贯彻</a:t>
            </a:r>
            <a:endParaRPr lang="zh-CN" altLang="en-US"/>
          </a:p>
          <a:p>
            <a:endParaRPr lang="zh-CN" altLang="en-US"/>
          </a:p>
          <a:p>
            <a:r>
              <a:rPr lang="zh-CN" altLang="en-US"/>
              <a:t>项目成员的顾虑减少了</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blinds(horizontal)">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组织结构 - 矩阵型 - 缺点</a:t>
            </a:r>
            <a:endParaRPr lang="zh-CN" altLang="en-US"/>
          </a:p>
        </p:txBody>
      </p:sp>
      <p:sp>
        <p:nvSpPr>
          <p:cNvPr id="3" name="内容占位符 2"/>
          <p:cNvSpPr>
            <a:spLocks noGrp="1"/>
          </p:cNvSpPr>
          <p:nvPr>
            <p:ph idx="1"/>
          </p:nvPr>
        </p:nvSpPr>
        <p:spPr/>
        <p:txBody>
          <a:bodyPr/>
          <a:p>
            <a:r>
              <a:rPr lang="zh-CN" altLang="en-US"/>
              <a:t>容易引起职能经理和项目经理权力的冲突</a:t>
            </a:r>
            <a:endParaRPr lang="zh-CN" altLang="en-US"/>
          </a:p>
          <a:p>
            <a:endParaRPr lang="zh-CN" altLang="en-US"/>
          </a:p>
          <a:p>
            <a:r>
              <a:rPr lang="zh-CN" altLang="en-US"/>
              <a:t>资源共享也能引起项目之间的冲突</a:t>
            </a:r>
            <a:endParaRPr lang="zh-CN" altLang="en-US"/>
          </a:p>
          <a:p>
            <a:endParaRPr lang="zh-CN" altLang="en-US"/>
          </a:p>
          <a:p>
            <a:r>
              <a:rPr lang="zh-CN" altLang="en-US">
                <a:sym typeface="+mn-ea"/>
              </a:rPr>
              <a:t>项目成员有多位领导，即员工必须要接受双重领导，因此经常有焦虑与压力</a:t>
            </a:r>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a:spLocks noGrp="1"/>
          </p:cNvSpPr>
          <p:nvPr>
            <p:ph type="title"/>
          </p:nvPr>
        </p:nvSpPr>
        <p:spPr/>
        <p:txBody>
          <a:bodyPr anchor="ctr" anchorCtr="0"/>
          <a:p>
            <a:r>
              <a:rPr lang="zh-CN" altLang="en-US"/>
              <a:t>组织结构 - </a:t>
            </a:r>
            <a:r>
              <a:rPr lang="zh-CN" altLang="en-US"/>
              <a:t>矩阵型</a:t>
            </a:r>
            <a:endParaRPr lang="zh-CN" altLang="en-US"/>
          </a:p>
        </p:txBody>
      </p:sp>
      <p:sp>
        <p:nvSpPr>
          <p:cNvPr id="36866" name="Rectangle 3"/>
          <p:cNvSpPr>
            <a:spLocks noGrp="1"/>
          </p:cNvSpPr>
          <p:nvPr>
            <p:ph idx="1"/>
          </p:nvPr>
        </p:nvSpPr>
        <p:spPr/>
        <p:txBody>
          <a:bodyPr vert="horz" wrap="square" lIns="91440" tIns="45720" rIns="91440" bIns="45720" anchor="t" anchorCtr="0"/>
          <a:p>
            <a:pPr eaLnBrk="1" hangingPunct="1"/>
            <a:r>
              <a:rPr lang="zh-CN" altLang="en-US" dirty="0"/>
              <a:t>根据项目组织中项目经理和职能部门经理责权利的大小，又可以将矩阵型组织结构分为</a:t>
            </a:r>
            <a:r>
              <a:rPr lang="zh-CN" altLang="en-US" dirty="0">
                <a:solidFill>
                  <a:schemeClr val="accent1"/>
                </a:solidFill>
                <a:effectLst>
                  <a:outerShdw blurRad="38100" dist="25400" dir="5400000" algn="ctr" rotWithShape="0">
                    <a:srgbClr val="6E747A">
                      <a:alpha val="43000"/>
                    </a:srgbClr>
                  </a:outerShdw>
                </a:effectLst>
              </a:rPr>
              <a:t>弱矩阵式、平衡矩阵式和强矩阵式三种形式</a:t>
            </a:r>
            <a:r>
              <a:rPr lang="zh-CN" altLang="en-US" dirty="0"/>
              <a:t>。 </a:t>
            </a:r>
            <a:endParaRPr lang="zh-CN" altLang="en-US" dirty="0"/>
          </a:p>
        </p:txBody>
      </p:sp>
      <p:pic>
        <p:nvPicPr>
          <p:cNvPr id="36867" name="Picture 4"/>
          <p:cNvPicPr>
            <a:picLocks noChangeAspect="1"/>
          </p:cNvPicPr>
          <p:nvPr/>
        </p:nvPicPr>
        <p:blipFill>
          <a:blip r:embed="rId1"/>
          <a:stretch>
            <a:fillRect/>
          </a:stretch>
        </p:blipFill>
        <p:spPr>
          <a:xfrm>
            <a:off x="1143000" y="2127885"/>
            <a:ext cx="6858000" cy="2557463"/>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微软雅黑" panose="020B0503020204020204" charset="-122"/>
                <a:ea typeface="微软雅黑" panose="020B0503020204020204" charset="-122"/>
              </a:rPr>
              <a:t>关于</a:t>
            </a:r>
            <a:r>
              <a:rPr lang="zh-CN" altLang="en-US">
                <a:latin typeface="微软雅黑" panose="020B0503020204020204" charset="-122"/>
                <a:ea typeface="微软雅黑" panose="020B0503020204020204" charset="-122"/>
              </a:rPr>
              <a:t>展示</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p:txBody>
          <a:bodyPr/>
          <a:p>
            <a:r>
              <a:rPr lang="zh-CN" altLang="en-US">
                <a:latin typeface="微软雅黑" panose="020B0503020204020204" charset="-122"/>
                <a:ea typeface="微软雅黑" panose="020B0503020204020204" charset="-122"/>
                <a:cs typeface="微软雅黑" panose="020B0503020204020204" charset="-122"/>
              </a:rPr>
              <a:t>请每个小组所有成员全部完成展示之后，以小组为单位将</a:t>
            </a:r>
            <a:r>
              <a:rPr lang="en-US" altLang="zh-CN">
                <a:latin typeface="微软雅黑" panose="020B0503020204020204" charset="-122"/>
                <a:ea typeface="微软雅黑" panose="020B0503020204020204" charset="-122"/>
                <a:cs typeface="微软雅黑" panose="020B0503020204020204" charset="-122"/>
              </a:rPr>
              <a:t>PPT</a:t>
            </a:r>
            <a:r>
              <a:rPr lang="zh-CN" altLang="en-US">
                <a:latin typeface="微软雅黑" panose="020B0503020204020204" charset="-122"/>
                <a:ea typeface="微软雅黑" panose="020B0503020204020204" charset="-122"/>
                <a:cs typeface="微软雅黑" panose="020B0503020204020204" charset="-122"/>
              </a:rPr>
              <a:t>【</a:t>
            </a:r>
            <a:r>
              <a:rPr lang="zh-CN" altLang="en-US" b="1">
                <a:solidFill>
                  <a:schemeClr val="accent1"/>
                </a:solidFill>
                <a:effectLst/>
                <a:latin typeface="微软雅黑" panose="020B0503020204020204" charset="-122"/>
                <a:ea typeface="微软雅黑" panose="020B0503020204020204" charset="-122"/>
                <a:cs typeface="微软雅黑" panose="020B0503020204020204" charset="-122"/>
              </a:rPr>
              <a:t>打包</a:t>
            </a:r>
            <a:r>
              <a:rPr lang="zh-CN" altLang="en-US">
                <a:latin typeface="微软雅黑" panose="020B0503020204020204" charset="-122"/>
                <a:ea typeface="微软雅黑" panose="020B0503020204020204" charset="-122"/>
                <a:cs typeface="微软雅黑" panose="020B0503020204020204" charset="-122"/>
              </a:rPr>
              <a:t>】上传到</a:t>
            </a:r>
            <a:r>
              <a:rPr lang="en-US" altLang="zh-CN">
                <a:latin typeface="微软雅黑" panose="020B0503020204020204" charset="-122"/>
                <a:ea typeface="微软雅黑" panose="020B0503020204020204" charset="-122"/>
                <a:cs typeface="微软雅黑" panose="020B0503020204020204" charset="-122"/>
              </a:rPr>
              <a:t>QQ</a:t>
            </a:r>
            <a:r>
              <a:rPr lang="zh-CN" altLang="en-US">
                <a:latin typeface="微软雅黑" panose="020B0503020204020204" charset="-122"/>
                <a:ea typeface="微软雅黑" panose="020B0503020204020204" charset="-122"/>
                <a:cs typeface="微软雅黑" panose="020B0503020204020204" charset="-122"/>
              </a:rPr>
              <a:t>群。</a:t>
            </a:r>
            <a:endParaRPr lang="zh-CN" altLang="en-US">
              <a:latin typeface="微软雅黑" panose="020B0503020204020204" charset="-122"/>
              <a:ea typeface="微软雅黑" panose="020B0503020204020204" charset="-122"/>
              <a:cs typeface="微软雅黑" panose="020B0503020204020204" charset="-122"/>
            </a:endParaRPr>
          </a:p>
          <a:p>
            <a:endParaRPr lang="zh-CN" altLang="en-US">
              <a:latin typeface="微软雅黑" panose="020B0503020204020204" charset="-122"/>
              <a:ea typeface="微软雅黑" panose="020B0503020204020204" charset="-122"/>
              <a:cs typeface="微软雅黑" panose="020B0503020204020204" charset="-122"/>
            </a:endParaRPr>
          </a:p>
          <a:p>
            <a:r>
              <a:rPr lang="zh-CN" altLang="en-US">
                <a:latin typeface="微软雅黑" panose="020B0503020204020204" charset="-122"/>
                <a:ea typeface="微软雅黑" panose="020B0503020204020204" charset="-122"/>
                <a:cs typeface="微软雅黑" panose="020B0503020204020204" charset="-122"/>
              </a:rPr>
              <a:t>压缩包命名：</a:t>
            </a:r>
            <a:r>
              <a:rPr lang="en-US" altLang="zh-CN">
                <a:latin typeface="微软雅黑" panose="020B0503020204020204" charset="-122"/>
                <a:ea typeface="微软雅黑" panose="020B0503020204020204" charset="-122"/>
                <a:cs typeface="微软雅黑" panose="020B0503020204020204" charset="-122"/>
              </a:rPr>
              <a:t> </a:t>
            </a:r>
            <a:r>
              <a:rPr lang="zh-CN" altLang="en-US" b="1">
                <a:solidFill>
                  <a:schemeClr val="accent1"/>
                </a:solidFill>
                <a:effectLst/>
                <a:latin typeface="微软雅黑" panose="020B0503020204020204" charset="-122"/>
                <a:ea typeface="微软雅黑" panose="020B0503020204020204" charset="-122"/>
                <a:cs typeface="微软雅黑" panose="020B0503020204020204" charset="-122"/>
              </a:rPr>
              <a:t>同学姓名</a:t>
            </a:r>
            <a:r>
              <a:rPr lang="en-US" altLang="zh-CN" b="1">
                <a:solidFill>
                  <a:schemeClr val="accent1"/>
                </a:solidFill>
                <a:effectLst/>
                <a:latin typeface="微软雅黑" panose="020B0503020204020204" charset="-122"/>
                <a:ea typeface="微软雅黑" panose="020B0503020204020204" charset="-122"/>
                <a:cs typeface="微软雅黑" panose="020B0503020204020204" charset="-122"/>
              </a:rPr>
              <a:t>A+</a:t>
            </a:r>
            <a:r>
              <a:rPr lang="zh-CN" altLang="en-US" b="1">
                <a:solidFill>
                  <a:schemeClr val="accent1"/>
                </a:solidFill>
                <a:effectLst/>
                <a:cs typeface="微软雅黑" panose="020B0503020204020204" charset="-122"/>
                <a:sym typeface="+mn-ea"/>
              </a:rPr>
              <a:t>同学姓名</a:t>
            </a:r>
            <a:r>
              <a:rPr lang="en-US" altLang="zh-CN" b="1">
                <a:solidFill>
                  <a:schemeClr val="accent1"/>
                </a:solidFill>
                <a:effectLst/>
                <a:cs typeface="微软雅黑" panose="020B0503020204020204" charset="-122"/>
                <a:sym typeface="+mn-ea"/>
              </a:rPr>
              <a:t>B+</a:t>
            </a:r>
            <a:r>
              <a:rPr lang="zh-CN" altLang="en-US" b="1">
                <a:solidFill>
                  <a:schemeClr val="accent1"/>
                </a:solidFill>
                <a:effectLst/>
                <a:cs typeface="微软雅黑" panose="020B0503020204020204" charset="-122"/>
                <a:sym typeface="+mn-ea"/>
              </a:rPr>
              <a:t>同学姓名</a:t>
            </a:r>
            <a:r>
              <a:rPr lang="en-US" altLang="zh-CN" b="1">
                <a:solidFill>
                  <a:schemeClr val="accent1"/>
                </a:solidFill>
                <a:effectLst/>
                <a:cs typeface="微软雅黑" panose="020B0503020204020204" charset="-122"/>
                <a:sym typeface="+mn-ea"/>
              </a:rPr>
              <a:t>C</a:t>
            </a:r>
            <a:endParaRPr lang="en-US" altLang="zh-CN">
              <a:cs typeface="微软雅黑" panose="020B0503020204020204" charset="-122"/>
              <a:sym typeface="+mn-ea"/>
            </a:endParaRPr>
          </a:p>
          <a:p>
            <a:endParaRPr lang="zh-CN" altLang="en-US">
              <a:latin typeface="微软雅黑" panose="020B0503020204020204" charset="-122"/>
              <a:ea typeface="微软雅黑" panose="020B0503020204020204" charset="-122"/>
              <a:cs typeface="微软雅黑" panose="020B0503020204020204" charset="-122"/>
            </a:endParaRPr>
          </a:p>
          <a:p>
            <a:r>
              <a:rPr lang="zh-CN" altLang="en-US">
                <a:latin typeface="微软雅黑" panose="020B0503020204020204" charset="-122"/>
                <a:ea typeface="微软雅黑" panose="020B0503020204020204" charset="-122"/>
                <a:cs typeface="微软雅黑" panose="020B0503020204020204" charset="-122"/>
              </a:rPr>
              <a:t>每个人的</a:t>
            </a:r>
            <a:r>
              <a:rPr lang="en-US" altLang="zh-CN">
                <a:latin typeface="微软雅黑" panose="020B0503020204020204" charset="-122"/>
                <a:ea typeface="微软雅黑" panose="020B0503020204020204" charset="-122"/>
                <a:cs typeface="微软雅黑" panose="020B0503020204020204" charset="-122"/>
              </a:rPr>
              <a:t>PPT</a:t>
            </a:r>
            <a:r>
              <a:rPr lang="zh-CN" altLang="en-US">
                <a:latin typeface="微软雅黑" panose="020B0503020204020204" charset="-122"/>
                <a:ea typeface="微软雅黑" panose="020B0503020204020204" charset="-122"/>
                <a:cs typeface="微软雅黑" panose="020B0503020204020204" charset="-122"/>
              </a:rPr>
              <a:t>命名为：</a:t>
            </a:r>
            <a:r>
              <a:rPr lang="zh-CN" altLang="en-US" b="1">
                <a:solidFill>
                  <a:schemeClr val="accent1"/>
                </a:solidFill>
                <a:effectLst/>
                <a:cs typeface="微软雅黑" panose="020B0503020204020204" charset="-122"/>
                <a:sym typeface="+mn-ea"/>
              </a:rPr>
              <a:t>同学姓名</a:t>
            </a:r>
            <a:endParaRPr lang="zh-CN" altLang="en-US" b="1">
              <a:solidFill>
                <a:schemeClr val="accent1"/>
              </a:solidFill>
              <a:effectLst/>
              <a:cs typeface="微软雅黑" panose="020B0503020204020204" charset="-122"/>
              <a:sym typeface="+mn-ea"/>
            </a:endParaRPr>
          </a:p>
          <a:p>
            <a:endParaRPr lang="zh-CN" altLang="en-US">
              <a:latin typeface="微软雅黑" panose="020B0503020204020204" charset="-122"/>
              <a:ea typeface="微软雅黑" panose="020B0503020204020204" charset="-122"/>
              <a:cs typeface="微软雅黑" panose="020B0503020204020204" charset="-122"/>
            </a:endParaRPr>
          </a:p>
          <a:p>
            <a:endParaRPr lang="zh-CN" altLang="en-US" sz="2800" b="1">
              <a:latin typeface="微软雅黑" panose="020B0503020204020204" charset="-122"/>
              <a:ea typeface="微软雅黑" panose="020B0503020204020204" charset="-122"/>
              <a:cs typeface="微软雅黑" panose="020B0503020204020204" charset="-122"/>
            </a:endParaRPr>
          </a:p>
        </p:txBody>
      </p:sp>
      <p:pic>
        <p:nvPicPr>
          <p:cNvPr id="4" name="图片 3"/>
          <p:cNvPicPr>
            <a:picLocks noChangeAspect="1"/>
          </p:cNvPicPr>
          <p:nvPr/>
        </p:nvPicPr>
        <p:blipFill>
          <a:blip r:embed="rId1"/>
          <a:stretch>
            <a:fillRect/>
          </a:stretch>
        </p:blipFill>
        <p:spPr>
          <a:xfrm>
            <a:off x="7668260" y="2355850"/>
            <a:ext cx="1209675" cy="128143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标题 1"/>
          <p:cNvSpPr>
            <a:spLocks noGrp="1"/>
          </p:cNvSpPr>
          <p:nvPr>
            <p:ph type="title"/>
          </p:nvPr>
        </p:nvSpPr>
        <p:spPr/>
        <p:txBody>
          <a:bodyPr anchor="ctr" anchorCtr="0"/>
          <a:p>
            <a:r>
              <a:rPr lang="zh-CN" altLang="en-US"/>
              <a:t>组织结构 - </a:t>
            </a:r>
            <a:r>
              <a:rPr lang="zh-CN" altLang="en-US"/>
              <a:t>矩阵型</a:t>
            </a:r>
            <a:endParaRPr lang="zh-CN" altLang="en-US"/>
          </a:p>
        </p:txBody>
      </p:sp>
      <p:sp>
        <p:nvSpPr>
          <p:cNvPr id="37890" name="Rectangle 3"/>
          <p:cNvSpPr>
            <a:spLocks noGrp="1"/>
          </p:cNvSpPr>
          <p:nvPr>
            <p:ph idx="1"/>
          </p:nvPr>
        </p:nvSpPr>
        <p:spPr/>
        <p:txBody>
          <a:bodyPr vert="horz" wrap="square" lIns="91440" tIns="45720" rIns="91440" bIns="45720" anchor="t" anchorCtr="0"/>
          <a:p>
            <a:pPr eaLnBrk="1" hangingPunct="1">
              <a:lnSpc>
                <a:spcPct val="90000"/>
              </a:lnSpc>
            </a:pPr>
            <a:r>
              <a:rPr lang="zh-CN" altLang="en-US" dirty="0"/>
              <a:t>强矩阵式组织：项目经理的权力 </a:t>
            </a:r>
            <a:r>
              <a:rPr lang="en-US" altLang="zh-CN" dirty="0"/>
              <a:t>&gt;</a:t>
            </a:r>
            <a:r>
              <a:rPr lang="zh-CN" altLang="en-US" dirty="0"/>
              <a:t>职能经理的权力</a:t>
            </a:r>
            <a:endParaRPr lang="zh-CN" altLang="en-US" dirty="0"/>
          </a:p>
          <a:p>
            <a:pPr eaLnBrk="1" hangingPunct="1">
              <a:lnSpc>
                <a:spcPct val="90000"/>
              </a:lnSpc>
            </a:pPr>
            <a:endParaRPr lang="zh-CN" altLang="en-US" dirty="0"/>
          </a:p>
          <a:p>
            <a:pPr eaLnBrk="1" hangingPunct="1">
              <a:lnSpc>
                <a:spcPct val="90000"/>
              </a:lnSpc>
            </a:pPr>
            <a:r>
              <a:rPr lang="zh-CN" altLang="en-US" dirty="0"/>
              <a:t>平衡矩阵式组织：项目经理的权力≈职能经理的权力</a:t>
            </a:r>
            <a:endParaRPr lang="zh-CN" altLang="en-US" dirty="0"/>
          </a:p>
          <a:p>
            <a:pPr eaLnBrk="1" hangingPunct="1">
              <a:lnSpc>
                <a:spcPct val="90000"/>
              </a:lnSpc>
            </a:pPr>
            <a:endParaRPr lang="zh-CN" altLang="en-US" dirty="0"/>
          </a:p>
          <a:p>
            <a:pPr eaLnBrk="1" hangingPunct="1">
              <a:lnSpc>
                <a:spcPct val="90000"/>
              </a:lnSpc>
            </a:pPr>
            <a:r>
              <a:rPr lang="zh-CN" altLang="en-US" dirty="0"/>
              <a:t>弱矩阵式组织：项目经理的权力 </a:t>
            </a:r>
            <a:r>
              <a:rPr lang="en-US" altLang="zh-CN" dirty="0"/>
              <a:t>&lt;</a:t>
            </a:r>
            <a:r>
              <a:rPr lang="zh-CN" altLang="en-US" dirty="0"/>
              <a:t>职能经理的权力</a:t>
            </a:r>
            <a:endParaRPr lang="zh-CN" altLang="en-US" dirty="0"/>
          </a:p>
          <a:p>
            <a:pPr eaLnBrk="1" hangingPunct="1">
              <a:lnSpc>
                <a:spcPct val="90000"/>
              </a:lnSpc>
            </a:pPr>
            <a:endParaRPr lang="zh-CN" altLang="en-US" dirty="0"/>
          </a:p>
          <a:p>
            <a:pPr marL="0" indent="0" eaLnBrk="1" hangingPunct="1">
              <a:lnSpc>
                <a:spcPct val="90000"/>
              </a:lnSpc>
              <a:buNone/>
            </a:pPr>
            <a:r>
              <a:rPr lang="zh-CN" altLang="en-US" dirty="0"/>
              <a:t>平衡矩阵式组织结构处于弱矩阵式组织结构和强矩阵式组织结构之间，</a:t>
            </a:r>
            <a:endParaRPr lang="zh-CN" altLang="en-US" dirty="0"/>
          </a:p>
          <a:p>
            <a:pPr marL="0" indent="0" eaLnBrk="1" hangingPunct="1">
              <a:lnSpc>
                <a:spcPct val="90000"/>
              </a:lnSpc>
              <a:buNone/>
            </a:pPr>
            <a:r>
              <a:rPr lang="zh-CN" altLang="en-US" dirty="0"/>
              <a:t>弱矩阵式组织结构接近于职能型组织结构，</a:t>
            </a:r>
            <a:endParaRPr lang="zh-CN" altLang="en-US" dirty="0"/>
          </a:p>
          <a:p>
            <a:pPr marL="0" indent="0" eaLnBrk="1" hangingPunct="1">
              <a:lnSpc>
                <a:spcPct val="90000"/>
              </a:lnSpc>
              <a:buNone/>
            </a:pPr>
            <a:r>
              <a:rPr lang="zh-CN" altLang="en-US" dirty="0"/>
              <a:t>强矩阵式组织结构接近于项目型组织结构。 </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7890">
                                            <p:txEl>
                                              <p:pRg st="6" end="6"/>
                                            </p:txEl>
                                          </p:spTgt>
                                        </p:tgtEl>
                                        <p:attrNameLst>
                                          <p:attrName>style.visibility</p:attrName>
                                        </p:attrNameLst>
                                      </p:cBhvr>
                                      <p:to>
                                        <p:strVal val="visible"/>
                                      </p:to>
                                    </p:set>
                                    <p:animEffect transition="in" filter="blinds(horizontal)">
                                      <p:cBhvr>
                                        <p:cTn id="7" dur="500"/>
                                        <p:tgtEl>
                                          <p:spTgt spid="37890">
                                            <p:txEl>
                                              <p:pRg st="6" end="6"/>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7890">
                                            <p:txEl>
                                              <p:pRg st="7" end="7"/>
                                            </p:txEl>
                                          </p:spTgt>
                                        </p:tgtEl>
                                        <p:attrNameLst>
                                          <p:attrName>style.visibility</p:attrName>
                                        </p:attrNameLst>
                                      </p:cBhvr>
                                      <p:to>
                                        <p:strVal val="visible"/>
                                      </p:to>
                                    </p:set>
                                    <p:animEffect transition="in" filter="blinds(horizontal)">
                                      <p:cBhvr>
                                        <p:cTn id="10" dur="500"/>
                                        <p:tgtEl>
                                          <p:spTgt spid="37890">
                                            <p:txEl>
                                              <p:pRg st="7" end="7"/>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7890">
                                            <p:txEl>
                                              <p:pRg st="8" end="8"/>
                                            </p:txEl>
                                          </p:spTgt>
                                        </p:tgtEl>
                                        <p:attrNameLst>
                                          <p:attrName>style.visibility</p:attrName>
                                        </p:attrNameLst>
                                      </p:cBhvr>
                                      <p:to>
                                        <p:strVal val="visible"/>
                                      </p:to>
                                    </p:set>
                                    <p:animEffect transition="in" filter="blinds(horizontal)">
                                      <p:cBhvr>
                                        <p:cTn id="13" dur="500"/>
                                        <p:tgtEl>
                                          <p:spTgt spid="3789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a:spLocks noGrp="1"/>
          </p:cNvSpPr>
          <p:nvPr>
            <p:ph type="title"/>
          </p:nvPr>
        </p:nvSpPr>
        <p:spPr/>
        <p:txBody>
          <a:bodyPr anchor="ctr" anchorCtr="0"/>
          <a:p>
            <a:r>
              <a:rPr lang="zh-CN" altLang="en-US" dirty="0">
                <a:cs typeface="微软雅黑" panose="020B0503020204020204" charset="-122"/>
              </a:rPr>
              <a:t>组织结构 </a:t>
            </a:r>
            <a:endParaRPr lang="zh-CN" altLang="en-US">
              <a:cs typeface="微软雅黑" panose="020B0503020204020204" charset="-122"/>
            </a:endParaRPr>
          </a:p>
        </p:txBody>
      </p:sp>
      <p:sp>
        <p:nvSpPr>
          <p:cNvPr id="38914" name="Rectangle 3"/>
          <p:cNvSpPr>
            <a:spLocks noGrp="1"/>
          </p:cNvSpPr>
          <p:nvPr>
            <p:ph idx="1"/>
          </p:nvPr>
        </p:nvSpPr>
        <p:spPr/>
        <p:txBody>
          <a:bodyPr vert="horz" wrap="square" lIns="91440" tIns="45720" rIns="91440" bIns="45720" anchor="t" anchorCtr="0"/>
          <a:p>
            <a:pPr eaLnBrk="1" hangingPunct="1"/>
            <a:r>
              <a:rPr lang="zh-CN" altLang="en-US" dirty="0"/>
              <a:t>一般来说，职能型组织结构适用于</a:t>
            </a:r>
            <a:r>
              <a:rPr lang="zh-CN" altLang="en-US" dirty="0">
                <a:solidFill>
                  <a:schemeClr val="accent1"/>
                </a:solidFill>
                <a:effectLst/>
              </a:rPr>
              <a:t>不确定性程度较低</a:t>
            </a:r>
            <a:r>
              <a:rPr lang="zh-CN" altLang="en-US" dirty="0"/>
              <a:t>、</a:t>
            </a:r>
            <a:r>
              <a:rPr lang="zh-CN" altLang="en-US" dirty="0">
                <a:solidFill>
                  <a:schemeClr val="accent1"/>
                </a:solidFill>
                <a:effectLst/>
              </a:rPr>
              <a:t>所用技术标准规范</a:t>
            </a:r>
            <a:r>
              <a:rPr lang="zh-CN" altLang="en-US" dirty="0"/>
              <a:t>、持续时间较短的小型项目，而不适用于环境变化较大、技术创新性很强的大型项目。 </a:t>
            </a:r>
            <a:endParaRPr lang="zh-CN" altLang="en-US" dirty="0"/>
          </a:p>
          <a:p>
            <a:pPr eaLnBrk="1" hangingPunct="1"/>
            <a:endParaRPr lang="zh-CN" altLang="en-US" dirty="0"/>
          </a:p>
          <a:p>
            <a:pPr eaLnBrk="1" hangingPunct="1"/>
            <a:r>
              <a:rPr lang="zh-CN" altLang="en-US" dirty="0"/>
              <a:t>项目型组织结构适用于</a:t>
            </a:r>
            <a:r>
              <a:rPr lang="zh-CN" altLang="en-US" dirty="0">
                <a:solidFill>
                  <a:schemeClr val="accent1"/>
                </a:solidFill>
                <a:effectLst/>
              </a:rPr>
              <a:t>环境的快速变化</a:t>
            </a:r>
            <a:r>
              <a:rPr lang="zh-CN" altLang="en-US" dirty="0"/>
              <a:t>的项目。</a:t>
            </a:r>
            <a:endParaRPr lang="zh-CN" altLang="en-US" dirty="0"/>
          </a:p>
          <a:p>
            <a:pPr eaLnBrk="1" hangingPunct="1"/>
            <a:endParaRPr lang="zh-CN" altLang="en-US" dirty="0"/>
          </a:p>
          <a:p>
            <a:pPr eaLnBrk="1" hangingPunct="1"/>
            <a:r>
              <a:rPr lang="zh-CN" altLang="en-US" dirty="0"/>
              <a:t>矩阵型组织结构融合了上述两种组织结构的优点，在充分利用公司的资源上具有更大的优越性，</a:t>
            </a:r>
            <a:r>
              <a:rPr lang="zh-CN" altLang="en-US" dirty="0">
                <a:solidFill>
                  <a:schemeClr val="accent1"/>
                </a:solidFill>
                <a:effectLst/>
              </a:rPr>
              <a:t>适用于技术复杂、风险程度较大的大型项目</a:t>
            </a:r>
            <a:r>
              <a:rPr lang="zh-CN" altLang="en-US" dirty="0"/>
              <a:t>。 </a:t>
            </a:r>
            <a:endParaRPr lang="zh-CN"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5" name="文本框 4"/>
          <p:cNvSpPr txBox="1"/>
          <p:nvPr>
            <p:custDataLst>
              <p:tags r:id="rId1"/>
            </p:custDataLst>
          </p:nvPr>
        </p:nvSpPr>
        <p:spPr>
          <a:xfrm>
            <a:off x="325755" y="706755"/>
            <a:ext cx="79756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在项目管理的3中组织结构中，适用于主要由一个部门完成的项目或技术比较成熟的项目的组织结构是（ </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 ）</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职能型组织结构</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矩阵型组织结构</a:t>
            </a:r>
            <a:endParaRPr lang="zh-CN" altLang="en-US" sz="2600">
              <a:solidFill>
                <a:srgbClr val="000000"/>
              </a:solidFill>
              <a:latin typeface="微软雅黑" panose="020B0503020204020204" charset="-122"/>
              <a:ea typeface="微软雅黑" panose="020B0503020204020204" charset="-122"/>
            </a:endParaRPr>
          </a:p>
        </p:txBody>
      </p:sp>
      <p:sp>
        <p:nvSpPr>
          <p:cNvPr id="8" name="文本框 7"/>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项目型组织结构</a:t>
            </a:r>
            <a:endParaRPr lang="zh-CN" altLang="en-US" sz="2600">
              <a:solidFill>
                <a:srgbClr val="000000"/>
              </a:solidFill>
              <a:latin typeface="微软雅黑" panose="020B0503020204020204" charset="-122"/>
              <a:ea typeface="微软雅黑" panose="020B0503020204020204" charset="-122"/>
            </a:endParaRPr>
          </a:p>
        </p:txBody>
      </p:sp>
      <p:sp>
        <p:nvSpPr>
          <p:cNvPr id="9" name="文本框 8"/>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都一样</a:t>
            </a:r>
            <a:endParaRPr lang="zh-CN" altLang="en-US" sz="2600">
              <a:solidFill>
                <a:srgbClr val="000000"/>
              </a:solidFill>
              <a:latin typeface="微软雅黑" panose="020B0503020204020204" charset="-122"/>
              <a:ea typeface="微软雅黑" panose="020B0503020204020204" charset="-122"/>
            </a:endParaRPr>
          </a:p>
        </p:txBody>
      </p:sp>
      <p:sp>
        <p:nvSpPr>
          <p:cNvPr id="10" name="椭圆 9"/>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2" name="椭圆 11"/>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3" name="椭圆 12"/>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4" name="圆角矩形 13"/>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20" name="矩形 19"/>
          <p:cNvSpPr/>
          <p:nvPr/>
        </p:nvSpPr>
        <p:spPr>
          <a:xfrm>
            <a:off x="1047750" y="1924050"/>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9" name="组合 18"/>
          <p:cNvGrpSpPr/>
          <p:nvPr>
            <p:custDataLst>
              <p:tags r:id="rId11"/>
            </p:custDataLst>
          </p:nvPr>
        </p:nvGrpSpPr>
        <p:grpSpPr>
          <a:xfrm>
            <a:off x="0" y="0"/>
            <a:ext cx="9144000" cy="635000"/>
            <a:chOff x="0" y="0"/>
            <a:chExt cx="14400" cy="1000"/>
          </a:xfrm>
        </p:grpSpPr>
        <p:sp>
          <p:nvSpPr>
            <p:cNvPr id="15"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8"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4" name="图片 3" descr="tmpC6B2"/>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标题 17"/>
          <p:cNvSpPr>
            <a:spLocks noGrp="1"/>
          </p:cNvSpPr>
          <p:nvPr>
            <p:ph type="title"/>
          </p:nvPr>
        </p:nvSpPr>
        <p:spPr/>
        <p:txBody>
          <a:bodyPr/>
          <a:p>
            <a:endParaRPr lang="zh-CN" altLang="en-US"/>
          </a:p>
        </p:txBody>
      </p:sp>
      <p:sp>
        <p:nvSpPr>
          <p:cNvPr id="3" name="文本框 2"/>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在（ </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 ）组织结构中，项目成员没有安全感。</a:t>
            </a:r>
            <a:endParaRPr lang="zh-CN" altLang="en-US" sz="2600">
              <a:solidFill>
                <a:srgbClr val="000000"/>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项目型</a:t>
            </a:r>
            <a:endParaRPr lang="zh-CN" altLang="en-US" sz="2600">
              <a:solidFill>
                <a:srgbClr val="000000"/>
              </a:solidFill>
              <a:latin typeface="微软雅黑" panose="020B0503020204020204" charset="-122"/>
              <a:ea typeface="微软雅黑" panose="020B0503020204020204" charset="-122"/>
            </a:endParaRPr>
          </a:p>
        </p:txBody>
      </p:sp>
      <p:sp>
        <p:nvSpPr>
          <p:cNvPr id="5" name="文本框 4"/>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弱矩阵型</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矩阵型</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职能型</a:t>
            </a:r>
            <a:endParaRPr lang="zh-CN" altLang="en-US" sz="2600">
              <a:solidFill>
                <a:srgbClr val="000000"/>
              </a:solidFill>
              <a:latin typeface="微软雅黑" panose="020B0503020204020204" charset="-122"/>
              <a:ea typeface="微软雅黑" panose="020B0503020204020204" charset="-122"/>
            </a:endParaRPr>
          </a:p>
        </p:txBody>
      </p:sp>
      <p:sp>
        <p:nvSpPr>
          <p:cNvPr id="8" name="椭圆 7"/>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9" name="椭圆 8"/>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0" name="椭圆 9"/>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2" name="圆角矩形 11"/>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21" name="矩形 20"/>
          <p:cNvSpPr/>
          <p:nvPr/>
        </p:nvSpPr>
        <p:spPr>
          <a:xfrm>
            <a:off x="1047750" y="1924050"/>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7" name="组合 16"/>
          <p:cNvGrpSpPr/>
          <p:nvPr>
            <p:custDataLst>
              <p:tags r:id="rId11"/>
            </p:custDataLst>
          </p:nvPr>
        </p:nvGrpSpPr>
        <p:grpSpPr>
          <a:xfrm>
            <a:off x="0" y="0"/>
            <a:ext cx="9144000" cy="635000"/>
            <a:chOff x="0" y="0"/>
            <a:chExt cx="14400" cy="1000"/>
          </a:xfrm>
        </p:grpSpPr>
        <p:sp>
          <p:nvSpPr>
            <p:cNvPr id="13"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6"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2" name="图片 1" descr="tmpC6B2"/>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6276" name="Rectangle 4"/>
          <p:cNvSpPr>
            <a:spLocks noGrp="1" noChangeArrowheads="1"/>
          </p:cNvSpPr>
          <p:nvPr>
            <p:ph idx="1"/>
          </p:nvPr>
        </p:nvSpPr>
        <p:spPr/>
        <p:txBody>
          <a:bodyPr vert="horz" wrap="square" lIns="91440" tIns="45720" rIns="91440" bIns="45720" numCol="1" anchor="t" anchorCtr="0" compatLnSpc="1"/>
          <a:lstStyle/>
          <a:p>
            <a:pPr marL="319405" marR="0" lvl="0" indent="-319405" algn="l"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lang="zh-CN" altLang="en-US" sz="1600">
                <a:cs typeface="微软雅黑" panose="020B0503020204020204" charset="-122"/>
                <a:sym typeface="+mn-ea"/>
              </a:rPr>
              <a:t>选择合适的项目角色</a:t>
            </a:r>
            <a:r>
              <a:rPr lang="en-US" altLang="zh-CN" sz="1600">
                <a:cs typeface="微软雅黑" panose="020B0503020204020204" charset="-122"/>
                <a:sym typeface="+mn-ea"/>
              </a:rPr>
              <a:t>  </a:t>
            </a:r>
            <a:r>
              <a:rPr kumimoji="0" lang="zh-CN" altLang="en-US" sz="1600" b="0" i="0" u="none" strike="noStrike" kern="1200" cap="none" spc="0" normalizeH="0" baseline="0" noProof="0" dirty="0">
                <a:ln>
                  <a:noFill/>
                </a:ln>
                <a:solidFill>
                  <a:schemeClr val="tx1"/>
                </a:solidFill>
                <a:effectLst/>
                <a:uLnTx/>
                <a:uFillTx/>
                <a:cs typeface="微软雅黑" panose="020B0503020204020204" charset="-122"/>
              </a:rPr>
              <a:t>例如</a:t>
            </a:r>
            <a:r>
              <a:rPr kumimoji="0" lang="en-US" altLang="zh-CN" sz="1600" b="0" i="0" u="none" strike="noStrike" kern="1200" cap="none" spc="0" normalizeH="0" baseline="0" noProof="0" dirty="0">
                <a:ln>
                  <a:noFill/>
                </a:ln>
                <a:solidFill>
                  <a:schemeClr val="tx1"/>
                </a:solidFill>
                <a:effectLst/>
                <a:uLnTx/>
                <a:uFillTx/>
                <a:cs typeface="微软雅黑" panose="020B0503020204020204" charset="-122"/>
              </a:rPr>
              <a:t>:</a:t>
            </a:r>
            <a:endParaRPr kumimoji="0" lang="en-US" altLang="zh-CN" sz="1600" b="0" i="0" u="none" strike="noStrike" kern="1200" cap="none" spc="0" normalizeH="0" baseline="0" noProof="0" dirty="0">
              <a:ln>
                <a:noFill/>
              </a:ln>
              <a:solidFill>
                <a:schemeClr val="tx1"/>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1)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项目经理</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2)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系统分析员</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3)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系统设计员</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4)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数据库管理员</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5)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支持工程师</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6)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程序员</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7)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质量保证人员</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8)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配置管理人员</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9)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业务专家（用户）</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just" defTabSz="914400" rtl="0" eaLnBrk="1" fontAlgn="base" latinLnBrk="0" hangingPunct="1">
              <a:lnSpc>
                <a:spcPct val="90000"/>
              </a:lnSpc>
              <a:spcBef>
                <a:spcPts val="700"/>
              </a:spcBef>
              <a:spcAft>
                <a:spcPct val="0"/>
              </a:spcAft>
              <a:buClr>
                <a:schemeClr val="accent2"/>
              </a:buClr>
              <a:buSzPct val="60000"/>
              <a:buFont typeface="Monotype Sorts" charset="0"/>
              <a:buNone/>
              <a:defRPr/>
            </a:pPr>
            <a:r>
              <a:rPr kumimoji="0" lang="en-US" altLang="zh-CN"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10)      </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测试人员         等等</a:t>
            </a:r>
            <a:r>
              <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rPr>
              <a:t> </a:t>
            </a:r>
            <a:endParaRPr kumimoji="0" lang="zh-CN" altLang="en-US" sz="16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319405" marR="0" lvl="0" indent="-319405" algn="l" defTabSz="914400" rtl="0" eaLnBrk="1" fontAlgn="base" latinLnBrk="0" hangingPunct="1">
              <a:lnSpc>
                <a:spcPct val="90000"/>
              </a:lnSpc>
              <a:spcBef>
                <a:spcPts val="700"/>
              </a:spcBef>
              <a:spcAft>
                <a:spcPct val="0"/>
              </a:spcAft>
              <a:buClr>
                <a:schemeClr val="accent2"/>
              </a:buClr>
              <a:buSzPct val="60000"/>
              <a:buFont typeface="Monotype Sorts" charset="0"/>
              <a:buNone/>
              <a:defRPr/>
            </a:pPr>
            <a:endParaRPr kumimoji="0" lang="en-US" altLang="zh-CN" sz="24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p:txBody>
      </p:sp>
      <p:grpSp>
        <p:nvGrpSpPr>
          <p:cNvPr id="39939" name="组合 1"/>
          <p:cNvGrpSpPr/>
          <p:nvPr/>
        </p:nvGrpSpPr>
        <p:grpSpPr>
          <a:xfrm>
            <a:off x="5492750" y="868363"/>
            <a:ext cx="1563688" cy="1370012"/>
            <a:chOff x="5590" y="1460"/>
            <a:chExt cx="2463" cy="2158"/>
          </a:xfrm>
        </p:grpSpPr>
        <p:sp>
          <p:nvSpPr>
            <p:cNvPr id="39940" name="Oval 13"/>
            <p:cNvSpPr/>
            <p:nvPr/>
          </p:nvSpPr>
          <p:spPr>
            <a:xfrm>
              <a:off x="5775" y="1508"/>
              <a:ext cx="2175" cy="2110"/>
            </a:xfrm>
            <a:prstGeom prst="ellipse">
              <a:avLst/>
            </a:prstGeom>
            <a:gradFill rotWithShape="1">
              <a:gsLst>
                <a:gs pos="0">
                  <a:srgbClr val="EE0000"/>
                </a:gs>
                <a:gs pos="100000">
                  <a:schemeClr val="accent1"/>
                </a:gs>
              </a:gsLst>
              <a:path path="shape">
                <a:fillToRect l="50000" t="50000" r="50000" b="50000"/>
              </a:path>
              <a:tileRect/>
            </a:gradFill>
            <a:ln w="9525" cap="flat" cmpd="sng">
              <a:solidFill>
                <a:schemeClr val="bg1"/>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nvGrpSpPr>
            <p:cNvPr id="39941" name="Group 20"/>
            <p:cNvGrpSpPr/>
            <p:nvPr/>
          </p:nvGrpSpPr>
          <p:grpSpPr>
            <a:xfrm rot="-769059">
              <a:off x="5590" y="1460"/>
              <a:ext cx="2438" cy="2120"/>
              <a:chOff x="1244" y="1541"/>
              <a:chExt cx="1128" cy="1012"/>
            </a:xfrm>
          </p:grpSpPr>
          <p:grpSp>
            <p:nvGrpSpPr>
              <p:cNvPr id="39942" name="Group 21"/>
              <p:cNvGrpSpPr/>
              <p:nvPr/>
            </p:nvGrpSpPr>
            <p:grpSpPr>
              <a:xfrm rot="-3600000">
                <a:off x="1302" y="1483"/>
                <a:ext cx="1012" cy="1128"/>
                <a:chOff x="5379" y="4526"/>
                <a:chExt cx="1899" cy="2112"/>
              </a:xfrm>
            </p:grpSpPr>
            <p:sp>
              <p:nvSpPr>
                <p:cNvPr id="39943" name="Freeform 22"/>
                <p:cNvSpPr/>
                <p:nvPr/>
              </p:nvSpPr>
              <p:spPr>
                <a:xfrm>
                  <a:off x="5379" y="4526"/>
                  <a:ext cx="1899" cy="595"/>
                </a:xfrm>
                <a:custGeom>
                  <a:avLst/>
                  <a:gdLst/>
                  <a:ahLst/>
                  <a:cxnLst>
                    <a:cxn ang="0">
                      <a:pos x="4787266" y="1497983"/>
                    </a:cxn>
                    <a:cxn ang="0">
                      <a:pos x="2395064" y="0"/>
                    </a:cxn>
                    <a:cxn ang="0">
                      <a:pos x="0" y="1497983"/>
                    </a:cxn>
                  </a:cxnLst>
                  <a:pathLst>
                    <a:path w="268" h="84">
                      <a:moveTo>
                        <a:pt x="268" y="84"/>
                      </a:moveTo>
                      <a:cubicBezTo>
                        <a:pt x="244" y="35"/>
                        <a:pt x="193" y="0"/>
                        <a:pt x="134" y="0"/>
                      </a:cubicBezTo>
                      <a:cubicBezTo>
                        <a:pt x="75" y="0"/>
                        <a:pt x="24" y="35"/>
                        <a:pt x="0" y="84"/>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sp>
              <p:nvSpPr>
                <p:cNvPr id="39944" name="Freeform 23"/>
                <p:cNvSpPr/>
                <p:nvPr/>
              </p:nvSpPr>
              <p:spPr>
                <a:xfrm>
                  <a:off x="5379" y="6043"/>
                  <a:ext cx="1899" cy="595"/>
                </a:xfrm>
                <a:custGeom>
                  <a:avLst/>
                  <a:gdLst/>
                  <a:ahLst/>
                  <a:cxnLst>
                    <a:cxn ang="0">
                      <a:pos x="0" y="0"/>
                    </a:cxn>
                    <a:cxn ang="0">
                      <a:pos x="2395064" y="1497983"/>
                    </a:cxn>
                    <a:cxn ang="0">
                      <a:pos x="4787266" y="0"/>
                    </a:cxn>
                  </a:cxnLst>
                  <a:pathLst>
                    <a:path w="268" h="84">
                      <a:moveTo>
                        <a:pt x="0" y="0"/>
                      </a:moveTo>
                      <a:cubicBezTo>
                        <a:pt x="24" y="50"/>
                        <a:pt x="75" y="84"/>
                        <a:pt x="134" y="84"/>
                      </a:cubicBezTo>
                      <a:cubicBezTo>
                        <a:pt x="193" y="84"/>
                        <a:pt x="244" y="50"/>
                        <a:pt x="268" y="0"/>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grpSp>
          <p:sp>
            <p:nvSpPr>
              <p:cNvPr id="39945" name="Oval 24"/>
              <p:cNvSpPr/>
              <p:nvPr/>
            </p:nvSpPr>
            <p:spPr>
              <a:xfrm>
                <a:off x="1376" y="1616"/>
                <a:ext cx="862" cy="862"/>
              </a:xfrm>
              <a:prstGeom prst="ellipse">
                <a:avLst/>
              </a:prstGeom>
              <a:noFill/>
              <a:ln w="31750" cap="flat" cmpd="sng">
                <a:solidFill>
                  <a:srgbClr val="B7E6F3">
                    <a:alpha val="50194"/>
                  </a:srgbClr>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sp>
            <p:nvSpPr>
              <p:cNvPr id="39946" name="Oval 25"/>
              <p:cNvSpPr/>
              <p:nvPr/>
            </p:nvSpPr>
            <p:spPr>
              <a:xfrm>
                <a:off x="1535" y="1775"/>
                <a:ext cx="545" cy="545"/>
              </a:xfrm>
              <a:prstGeom prst="ellipse">
                <a:avLst/>
              </a:prstGeom>
              <a:solidFill>
                <a:schemeClr val="accent1">
                  <a:alpha val="34900"/>
                </a:schemeClr>
              </a:solidFill>
              <a:ln w="9525">
                <a:noFill/>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sp>
          <p:nvSpPr>
            <p:cNvPr id="39947" name="Text Box 18"/>
            <p:cNvSpPr txBox="1"/>
            <p:nvPr/>
          </p:nvSpPr>
          <p:spPr>
            <a:xfrm>
              <a:off x="5705" y="2458"/>
              <a:ext cx="2348" cy="532"/>
            </a:xfrm>
            <a:prstGeom prst="rect">
              <a:avLst/>
            </a:prstGeom>
            <a:noFill/>
            <a:ln w="9525">
              <a:noFill/>
            </a:ln>
            <a:effectLst>
              <a:outerShdw dist="17961" dir="2699999" algn="ctr" rotWithShape="0">
                <a:srgbClr val="500000"/>
              </a:outerShdw>
            </a:effectLst>
          </p:spPr>
          <p:txBody>
            <a:bodyPr anchor="ctr" anchorCtr="0">
              <a:spAutoFit/>
            </a:bodyPr>
            <a:p>
              <a:pPr algn="ctr">
                <a:spcBef>
                  <a:spcPct val="50000"/>
                </a:spcBef>
                <a:buSzTx/>
              </a:pPr>
              <a:r>
                <a:rPr lang="zh-CN" altLang="en-US" sz="1600" b="1" dirty="0">
                  <a:latin typeface="Arial Narrow" panose="020B0606020202030204" pitchFamily="34" charset="0"/>
                  <a:ea typeface="宋体" panose="02010600030101010101" pitchFamily="2" charset="-122"/>
                </a:rPr>
                <a:t>需求分析人员</a:t>
              </a:r>
              <a:endParaRPr lang="en-GB" altLang="zh-CN" sz="1600" b="1" dirty="0">
                <a:latin typeface="Arial Narrow" panose="020B0606020202030204" pitchFamily="34" charset="0"/>
                <a:ea typeface="宋体" panose="02010600030101010101" pitchFamily="2" charset="-122"/>
              </a:endParaRPr>
            </a:p>
          </p:txBody>
        </p:sp>
      </p:grpSp>
      <p:grpSp>
        <p:nvGrpSpPr>
          <p:cNvPr id="39948" name="组合 3"/>
          <p:cNvGrpSpPr/>
          <p:nvPr/>
        </p:nvGrpSpPr>
        <p:grpSpPr>
          <a:xfrm>
            <a:off x="7204075" y="1543050"/>
            <a:ext cx="1562100" cy="1370013"/>
            <a:chOff x="8538" y="2995"/>
            <a:chExt cx="2461" cy="2157"/>
          </a:xfrm>
        </p:grpSpPr>
        <p:sp>
          <p:nvSpPr>
            <p:cNvPr id="39949" name="Oval 13"/>
            <p:cNvSpPr/>
            <p:nvPr/>
          </p:nvSpPr>
          <p:spPr>
            <a:xfrm>
              <a:off x="8725" y="3040"/>
              <a:ext cx="2173" cy="2113"/>
            </a:xfrm>
            <a:prstGeom prst="ellipse">
              <a:avLst/>
            </a:prstGeom>
            <a:gradFill rotWithShape="1">
              <a:gsLst>
                <a:gs pos="0">
                  <a:srgbClr val="EE0000"/>
                </a:gs>
                <a:gs pos="100000">
                  <a:schemeClr val="accent1"/>
                </a:gs>
              </a:gsLst>
              <a:path path="shape">
                <a:fillToRect l="50000" t="50000" r="50000" b="50000"/>
              </a:path>
              <a:tileRect/>
            </a:gradFill>
            <a:ln w="9525" cap="flat" cmpd="sng">
              <a:solidFill>
                <a:schemeClr val="bg1"/>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nvGrpSpPr>
            <p:cNvPr id="39950" name="Group 20"/>
            <p:cNvGrpSpPr/>
            <p:nvPr/>
          </p:nvGrpSpPr>
          <p:grpSpPr>
            <a:xfrm rot="-769059">
              <a:off x="8538" y="2995"/>
              <a:ext cx="2437" cy="2120"/>
              <a:chOff x="1244" y="1541"/>
              <a:chExt cx="1128" cy="1012"/>
            </a:xfrm>
          </p:grpSpPr>
          <p:grpSp>
            <p:nvGrpSpPr>
              <p:cNvPr id="39951" name="Group 21"/>
              <p:cNvGrpSpPr/>
              <p:nvPr/>
            </p:nvGrpSpPr>
            <p:grpSpPr>
              <a:xfrm rot="-3600000">
                <a:off x="1302" y="1483"/>
                <a:ext cx="1012" cy="1128"/>
                <a:chOff x="5379" y="4526"/>
                <a:chExt cx="1899" cy="2112"/>
              </a:xfrm>
            </p:grpSpPr>
            <p:sp>
              <p:nvSpPr>
                <p:cNvPr id="39952" name="Freeform 22"/>
                <p:cNvSpPr/>
                <p:nvPr/>
              </p:nvSpPr>
              <p:spPr>
                <a:xfrm>
                  <a:off x="5379" y="4526"/>
                  <a:ext cx="1899" cy="595"/>
                </a:xfrm>
                <a:custGeom>
                  <a:avLst/>
                  <a:gdLst/>
                  <a:ahLst/>
                  <a:cxnLst>
                    <a:cxn ang="0">
                      <a:pos x="4787266" y="1497983"/>
                    </a:cxn>
                    <a:cxn ang="0">
                      <a:pos x="2395064" y="0"/>
                    </a:cxn>
                    <a:cxn ang="0">
                      <a:pos x="0" y="1497983"/>
                    </a:cxn>
                  </a:cxnLst>
                  <a:pathLst>
                    <a:path w="268" h="84">
                      <a:moveTo>
                        <a:pt x="268" y="84"/>
                      </a:moveTo>
                      <a:cubicBezTo>
                        <a:pt x="244" y="35"/>
                        <a:pt x="193" y="0"/>
                        <a:pt x="134" y="0"/>
                      </a:cubicBezTo>
                      <a:cubicBezTo>
                        <a:pt x="75" y="0"/>
                        <a:pt x="24" y="35"/>
                        <a:pt x="0" y="84"/>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sp>
              <p:nvSpPr>
                <p:cNvPr id="39953" name="Freeform 23"/>
                <p:cNvSpPr/>
                <p:nvPr/>
              </p:nvSpPr>
              <p:spPr>
                <a:xfrm>
                  <a:off x="5379" y="6043"/>
                  <a:ext cx="1899" cy="595"/>
                </a:xfrm>
                <a:custGeom>
                  <a:avLst/>
                  <a:gdLst/>
                  <a:ahLst/>
                  <a:cxnLst>
                    <a:cxn ang="0">
                      <a:pos x="0" y="0"/>
                    </a:cxn>
                    <a:cxn ang="0">
                      <a:pos x="2395064" y="1497983"/>
                    </a:cxn>
                    <a:cxn ang="0">
                      <a:pos x="4787266" y="0"/>
                    </a:cxn>
                  </a:cxnLst>
                  <a:pathLst>
                    <a:path w="268" h="84">
                      <a:moveTo>
                        <a:pt x="0" y="0"/>
                      </a:moveTo>
                      <a:cubicBezTo>
                        <a:pt x="24" y="50"/>
                        <a:pt x="75" y="84"/>
                        <a:pt x="134" y="84"/>
                      </a:cubicBezTo>
                      <a:cubicBezTo>
                        <a:pt x="193" y="84"/>
                        <a:pt x="244" y="50"/>
                        <a:pt x="268" y="0"/>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grpSp>
          <p:sp>
            <p:nvSpPr>
              <p:cNvPr id="39954" name="Oval 24"/>
              <p:cNvSpPr/>
              <p:nvPr/>
            </p:nvSpPr>
            <p:spPr>
              <a:xfrm>
                <a:off x="1376" y="1616"/>
                <a:ext cx="862" cy="862"/>
              </a:xfrm>
              <a:prstGeom prst="ellipse">
                <a:avLst/>
              </a:prstGeom>
              <a:noFill/>
              <a:ln w="31750" cap="flat" cmpd="sng">
                <a:solidFill>
                  <a:srgbClr val="B7E6F3">
                    <a:alpha val="50194"/>
                  </a:srgbClr>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sp>
            <p:nvSpPr>
              <p:cNvPr id="39955" name="Oval 25"/>
              <p:cNvSpPr/>
              <p:nvPr/>
            </p:nvSpPr>
            <p:spPr>
              <a:xfrm>
                <a:off x="1535" y="1775"/>
                <a:ext cx="545" cy="545"/>
              </a:xfrm>
              <a:prstGeom prst="ellipse">
                <a:avLst/>
              </a:prstGeom>
              <a:solidFill>
                <a:schemeClr val="accent1">
                  <a:alpha val="34900"/>
                </a:schemeClr>
              </a:solidFill>
              <a:ln w="9525">
                <a:noFill/>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sp>
          <p:nvSpPr>
            <p:cNvPr id="39956" name="Text Box 18"/>
            <p:cNvSpPr txBox="1"/>
            <p:nvPr/>
          </p:nvSpPr>
          <p:spPr>
            <a:xfrm>
              <a:off x="8655" y="3990"/>
              <a:ext cx="2345" cy="533"/>
            </a:xfrm>
            <a:prstGeom prst="rect">
              <a:avLst/>
            </a:prstGeom>
            <a:noFill/>
            <a:ln w="9525">
              <a:noFill/>
            </a:ln>
            <a:effectLst>
              <a:outerShdw dist="17961" dir="2699999" algn="ctr" rotWithShape="0">
                <a:srgbClr val="500000"/>
              </a:outerShdw>
            </a:effectLst>
          </p:spPr>
          <p:txBody>
            <a:bodyPr anchor="ctr" anchorCtr="0">
              <a:spAutoFit/>
            </a:bodyPr>
            <a:p>
              <a:pPr algn="ctr">
                <a:spcBef>
                  <a:spcPct val="50000"/>
                </a:spcBef>
                <a:buSzTx/>
              </a:pPr>
              <a:r>
                <a:rPr lang="zh-CN" altLang="en-US" sz="1600" b="1" dirty="0">
                  <a:latin typeface="Arial Narrow" panose="020B0606020202030204" pitchFamily="34" charset="0"/>
                  <a:ea typeface="宋体" panose="02010600030101010101" pitchFamily="2" charset="-122"/>
                </a:rPr>
                <a:t>设计人员</a:t>
              </a:r>
              <a:endParaRPr lang="en-GB" altLang="zh-CN" sz="1600" b="1" dirty="0">
                <a:latin typeface="Arial Narrow" panose="020B0606020202030204" pitchFamily="34" charset="0"/>
                <a:ea typeface="宋体" panose="02010600030101010101" pitchFamily="2" charset="-122"/>
              </a:endParaRPr>
            </a:p>
          </p:txBody>
        </p:sp>
      </p:grpSp>
      <p:grpSp>
        <p:nvGrpSpPr>
          <p:cNvPr id="39957" name="组合 4"/>
          <p:cNvGrpSpPr/>
          <p:nvPr/>
        </p:nvGrpSpPr>
        <p:grpSpPr>
          <a:xfrm>
            <a:off x="6900863" y="3365500"/>
            <a:ext cx="1563687" cy="1370013"/>
            <a:chOff x="6905" y="5203"/>
            <a:chExt cx="2462" cy="2157"/>
          </a:xfrm>
        </p:grpSpPr>
        <p:sp>
          <p:nvSpPr>
            <p:cNvPr id="39958" name="Oval 13"/>
            <p:cNvSpPr/>
            <p:nvPr/>
          </p:nvSpPr>
          <p:spPr>
            <a:xfrm>
              <a:off x="7093" y="5250"/>
              <a:ext cx="2172" cy="2110"/>
            </a:xfrm>
            <a:prstGeom prst="ellipse">
              <a:avLst/>
            </a:prstGeom>
            <a:gradFill rotWithShape="1">
              <a:gsLst>
                <a:gs pos="0">
                  <a:srgbClr val="EE0000"/>
                </a:gs>
                <a:gs pos="100000">
                  <a:schemeClr val="accent1"/>
                </a:gs>
              </a:gsLst>
              <a:path path="shape">
                <a:fillToRect l="50000" t="50000" r="50000" b="50000"/>
              </a:path>
              <a:tileRect/>
            </a:gradFill>
            <a:ln w="9525" cap="flat" cmpd="sng">
              <a:solidFill>
                <a:schemeClr val="bg1"/>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nvGrpSpPr>
            <p:cNvPr id="39959" name="Group 20"/>
            <p:cNvGrpSpPr/>
            <p:nvPr/>
          </p:nvGrpSpPr>
          <p:grpSpPr>
            <a:xfrm rot="-769059">
              <a:off x="6905" y="5203"/>
              <a:ext cx="2438" cy="2120"/>
              <a:chOff x="1244" y="1541"/>
              <a:chExt cx="1128" cy="1012"/>
            </a:xfrm>
          </p:grpSpPr>
          <p:grpSp>
            <p:nvGrpSpPr>
              <p:cNvPr id="39960" name="Group 21"/>
              <p:cNvGrpSpPr/>
              <p:nvPr/>
            </p:nvGrpSpPr>
            <p:grpSpPr>
              <a:xfrm rot="-3600000">
                <a:off x="1302" y="1483"/>
                <a:ext cx="1012" cy="1128"/>
                <a:chOff x="5379" y="4526"/>
                <a:chExt cx="1899" cy="2112"/>
              </a:xfrm>
            </p:grpSpPr>
            <p:sp>
              <p:nvSpPr>
                <p:cNvPr id="39961" name="Freeform 22"/>
                <p:cNvSpPr/>
                <p:nvPr/>
              </p:nvSpPr>
              <p:spPr>
                <a:xfrm>
                  <a:off x="5379" y="4526"/>
                  <a:ext cx="1899" cy="595"/>
                </a:xfrm>
                <a:custGeom>
                  <a:avLst/>
                  <a:gdLst/>
                  <a:ahLst/>
                  <a:cxnLst>
                    <a:cxn ang="0">
                      <a:pos x="4787266" y="1497983"/>
                    </a:cxn>
                    <a:cxn ang="0">
                      <a:pos x="2395064" y="0"/>
                    </a:cxn>
                    <a:cxn ang="0">
                      <a:pos x="0" y="1497983"/>
                    </a:cxn>
                  </a:cxnLst>
                  <a:pathLst>
                    <a:path w="268" h="84">
                      <a:moveTo>
                        <a:pt x="268" y="84"/>
                      </a:moveTo>
                      <a:cubicBezTo>
                        <a:pt x="244" y="35"/>
                        <a:pt x="193" y="0"/>
                        <a:pt x="134" y="0"/>
                      </a:cubicBezTo>
                      <a:cubicBezTo>
                        <a:pt x="75" y="0"/>
                        <a:pt x="24" y="35"/>
                        <a:pt x="0" y="84"/>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sp>
              <p:nvSpPr>
                <p:cNvPr id="39962" name="Freeform 23"/>
                <p:cNvSpPr/>
                <p:nvPr/>
              </p:nvSpPr>
              <p:spPr>
                <a:xfrm>
                  <a:off x="5379" y="6043"/>
                  <a:ext cx="1899" cy="595"/>
                </a:xfrm>
                <a:custGeom>
                  <a:avLst/>
                  <a:gdLst/>
                  <a:ahLst/>
                  <a:cxnLst>
                    <a:cxn ang="0">
                      <a:pos x="0" y="0"/>
                    </a:cxn>
                    <a:cxn ang="0">
                      <a:pos x="2395064" y="1497983"/>
                    </a:cxn>
                    <a:cxn ang="0">
                      <a:pos x="4787266" y="0"/>
                    </a:cxn>
                  </a:cxnLst>
                  <a:pathLst>
                    <a:path w="268" h="84">
                      <a:moveTo>
                        <a:pt x="0" y="0"/>
                      </a:moveTo>
                      <a:cubicBezTo>
                        <a:pt x="24" y="50"/>
                        <a:pt x="75" y="84"/>
                        <a:pt x="134" y="84"/>
                      </a:cubicBezTo>
                      <a:cubicBezTo>
                        <a:pt x="193" y="84"/>
                        <a:pt x="244" y="50"/>
                        <a:pt x="268" y="0"/>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grpSp>
          <p:sp>
            <p:nvSpPr>
              <p:cNvPr id="39963" name="Oval 24"/>
              <p:cNvSpPr/>
              <p:nvPr/>
            </p:nvSpPr>
            <p:spPr>
              <a:xfrm>
                <a:off x="1376" y="1616"/>
                <a:ext cx="862" cy="862"/>
              </a:xfrm>
              <a:prstGeom prst="ellipse">
                <a:avLst/>
              </a:prstGeom>
              <a:noFill/>
              <a:ln w="31750" cap="flat" cmpd="sng">
                <a:solidFill>
                  <a:srgbClr val="B7E6F3">
                    <a:alpha val="50194"/>
                  </a:srgbClr>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sp>
            <p:nvSpPr>
              <p:cNvPr id="39964" name="Oval 25"/>
              <p:cNvSpPr/>
              <p:nvPr/>
            </p:nvSpPr>
            <p:spPr>
              <a:xfrm>
                <a:off x="1535" y="1775"/>
                <a:ext cx="545" cy="545"/>
              </a:xfrm>
              <a:prstGeom prst="ellipse">
                <a:avLst/>
              </a:prstGeom>
              <a:solidFill>
                <a:schemeClr val="accent1">
                  <a:alpha val="34900"/>
                </a:schemeClr>
              </a:solidFill>
              <a:ln w="9525">
                <a:noFill/>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sp>
          <p:nvSpPr>
            <p:cNvPr id="39965" name="Text Box 18"/>
            <p:cNvSpPr txBox="1"/>
            <p:nvPr/>
          </p:nvSpPr>
          <p:spPr>
            <a:xfrm>
              <a:off x="7023" y="6175"/>
              <a:ext cx="2345" cy="580"/>
            </a:xfrm>
            <a:prstGeom prst="rect">
              <a:avLst/>
            </a:prstGeom>
            <a:noFill/>
            <a:ln w="9525">
              <a:noFill/>
            </a:ln>
            <a:effectLst>
              <a:outerShdw dist="17961" dir="2699999" algn="ctr" rotWithShape="0">
                <a:srgbClr val="500000"/>
              </a:outerShdw>
            </a:effectLst>
          </p:spPr>
          <p:txBody>
            <a:bodyPr anchor="ctr" anchorCtr="0">
              <a:spAutoFit/>
            </a:bodyPr>
            <a:p>
              <a:pPr algn="ctr">
                <a:spcBef>
                  <a:spcPct val="50000"/>
                </a:spcBef>
                <a:buSzTx/>
              </a:pPr>
              <a:r>
                <a:rPr lang="zh-CN" altLang="en-US" sz="1800" b="1" dirty="0">
                  <a:latin typeface="Arial Narrow" panose="020B0606020202030204" pitchFamily="34" charset="0"/>
                  <a:ea typeface="宋体" panose="02010600030101010101" pitchFamily="2" charset="-122"/>
                </a:rPr>
                <a:t>编程人员</a:t>
              </a:r>
              <a:endParaRPr lang="en-GB" altLang="zh-CN" sz="1800" b="1" dirty="0">
                <a:latin typeface="Arial Narrow" panose="020B0606020202030204" pitchFamily="34" charset="0"/>
                <a:ea typeface="宋体" panose="02010600030101010101" pitchFamily="2" charset="-122"/>
              </a:endParaRPr>
            </a:p>
          </p:txBody>
        </p:sp>
      </p:grpSp>
      <p:grpSp>
        <p:nvGrpSpPr>
          <p:cNvPr id="39966" name="组合 5"/>
          <p:cNvGrpSpPr/>
          <p:nvPr/>
        </p:nvGrpSpPr>
        <p:grpSpPr>
          <a:xfrm>
            <a:off x="4852988" y="3275013"/>
            <a:ext cx="1563687" cy="1371600"/>
            <a:chOff x="4230" y="5103"/>
            <a:chExt cx="2463" cy="2159"/>
          </a:xfrm>
        </p:grpSpPr>
        <p:sp>
          <p:nvSpPr>
            <p:cNvPr id="39967" name="Oval 13"/>
            <p:cNvSpPr/>
            <p:nvPr/>
          </p:nvSpPr>
          <p:spPr>
            <a:xfrm>
              <a:off x="4415" y="5150"/>
              <a:ext cx="2175" cy="2113"/>
            </a:xfrm>
            <a:prstGeom prst="ellipse">
              <a:avLst/>
            </a:prstGeom>
            <a:gradFill rotWithShape="1">
              <a:gsLst>
                <a:gs pos="0">
                  <a:srgbClr val="EE0000"/>
                </a:gs>
                <a:gs pos="100000">
                  <a:schemeClr val="accent1"/>
                </a:gs>
              </a:gsLst>
              <a:path path="shape">
                <a:fillToRect l="50000" t="50000" r="50000" b="50000"/>
              </a:path>
              <a:tileRect/>
            </a:gradFill>
            <a:ln w="9525" cap="flat" cmpd="sng">
              <a:solidFill>
                <a:schemeClr val="bg1"/>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nvGrpSpPr>
            <p:cNvPr id="39968" name="Group 20"/>
            <p:cNvGrpSpPr/>
            <p:nvPr/>
          </p:nvGrpSpPr>
          <p:grpSpPr>
            <a:xfrm rot="-769059">
              <a:off x="4230" y="5103"/>
              <a:ext cx="2438" cy="2120"/>
              <a:chOff x="1244" y="1541"/>
              <a:chExt cx="1128" cy="1012"/>
            </a:xfrm>
          </p:grpSpPr>
          <p:grpSp>
            <p:nvGrpSpPr>
              <p:cNvPr id="39969" name="Group 21"/>
              <p:cNvGrpSpPr/>
              <p:nvPr/>
            </p:nvGrpSpPr>
            <p:grpSpPr>
              <a:xfrm rot="-3600000">
                <a:off x="1302" y="1483"/>
                <a:ext cx="1012" cy="1128"/>
                <a:chOff x="5379" y="4526"/>
                <a:chExt cx="1899" cy="2112"/>
              </a:xfrm>
            </p:grpSpPr>
            <p:sp>
              <p:nvSpPr>
                <p:cNvPr id="39970" name="Freeform 22"/>
                <p:cNvSpPr/>
                <p:nvPr/>
              </p:nvSpPr>
              <p:spPr>
                <a:xfrm>
                  <a:off x="5379" y="4526"/>
                  <a:ext cx="1899" cy="595"/>
                </a:xfrm>
                <a:custGeom>
                  <a:avLst/>
                  <a:gdLst/>
                  <a:ahLst/>
                  <a:cxnLst>
                    <a:cxn ang="0">
                      <a:pos x="4787266" y="1497983"/>
                    </a:cxn>
                    <a:cxn ang="0">
                      <a:pos x="2395064" y="0"/>
                    </a:cxn>
                    <a:cxn ang="0">
                      <a:pos x="0" y="1497983"/>
                    </a:cxn>
                  </a:cxnLst>
                  <a:pathLst>
                    <a:path w="268" h="84">
                      <a:moveTo>
                        <a:pt x="268" y="84"/>
                      </a:moveTo>
                      <a:cubicBezTo>
                        <a:pt x="244" y="35"/>
                        <a:pt x="193" y="0"/>
                        <a:pt x="134" y="0"/>
                      </a:cubicBezTo>
                      <a:cubicBezTo>
                        <a:pt x="75" y="0"/>
                        <a:pt x="24" y="35"/>
                        <a:pt x="0" y="84"/>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sp>
              <p:nvSpPr>
                <p:cNvPr id="39971" name="Freeform 23"/>
                <p:cNvSpPr/>
                <p:nvPr/>
              </p:nvSpPr>
              <p:spPr>
                <a:xfrm>
                  <a:off x="5379" y="6043"/>
                  <a:ext cx="1899" cy="595"/>
                </a:xfrm>
                <a:custGeom>
                  <a:avLst/>
                  <a:gdLst/>
                  <a:ahLst/>
                  <a:cxnLst>
                    <a:cxn ang="0">
                      <a:pos x="0" y="0"/>
                    </a:cxn>
                    <a:cxn ang="0">
                      <a:pos x="2395064" y="1497983"/>
                    </a:cxn>
                    <a:cxn ang="0">
                      <a:pos x="4787266" y="0"/>
                    </a:cxn>
                  </a:cxnLst>
                  <a:pathLst>
                    <a:path w="268" h="84">
                      <a:moveTo>
                        <a:pt x="0" y="0"/>
                      </a:moveTo>
                      <a:cubicBezTo>
                        <a:pt x="24" y="50"/>
                        <a:pt x="75" y="84"/>
                        <a:pt x="134" y="84"/>
                      </a:cubicBezTo>
                      <a:cubicBezTo>
                        <a:pt x="193" y="84"/>
                        <a:pt x="244" y="50"/>
                        <a:pt x="268" y="0"/>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grpSp>
          <p:sp>
            <p:nvSpPr>
              <p:cNvPr id="39972" name="Oval 24"/>
              <p:cNvSpPr/>
              <p:nvPr/>
            </p:nvSpPr>
            <p:spPr>
              <a:xfrm>
                <a:off x="1376" y="1616"/>
                <a:ext cx="862" cy="862"/>
              </a:xfrm>
              <a:prstGeom prst="ellipse">
                <a:avLst/>
              </a:prstGeom>
              <a:noFill/>
              <a:ln w="31750" cap="flat" cmpd="sng">
                <a:solidFill>
                  <a:srgbClr val="B7E6F3">
                    <a:alpha val="50194"/>
                  </a:srgbClr>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sp>
            <p:nvSpPr>
              <p:cNvPr id="39973" name="Oval 25"/>
              <p:cNvSpPr/>
              <p:nvPr/>
            </p:nvSpPr>
            <p:spPr>
              <a:xfrm>
                <a:off x="1535" y="1775"/>
                <a:ext cx="545" cy="545"/>
              </a:xfrm>
              <a:prstGeom prst="ellipse">
                <a:avLst/>
              </a:prstGeom>
              <a:solidFill>
                <a:schemeClr val="accent1">
                  <a:alpha val="34900"/>
                </a:schemeClr>
              </a:solidFill>
              <a:ln w="9525">
                <a:noFill/>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sp>
          <p:nvSpPr>
            <p:cNvPr id="39974" name="Text Box 18"/>
            <p:cNvSpPr txBox="1"/>
            <p:nvPr/>
          </p:nvSpPr>
          <p:spPr>
            <a:xfrm>
              <a:off x="4345" y="6075"/>
              <a:ext cx="2348" cy="583"/>
            </a:xfrm>
            <a:prstGeom prst="rect">
              <a:avLst/>
            </a:prstGeom>
            <a:noFill/>
            <a:ln w="9525">
              <a:noFill/>
            </a:ln>
            <a:effectLst>
              <a:outerShdw dist="17961" dir="2699999" algn="ctr" rotWithShape="0">
                <a:srgbClr val="500000"/>
              </a:outerShdw>
            </a:effectLst>
          </p:spPr>
          <p:txBody>
            <a:bodyPr anchor="ctr" anchorCtr="0">
              <a:spAutoFit/>
            </a:bodyPr>
            <a:p>
              <a:pPr algn="ctr">
                <a:spcBef>
                  <a:spcPct val="50000"/>
                </a:spcBef>
                <a:buSzTx/>
              </a:pPr>
              <a:r>
                <a:rPr lang="zh-CN" altLang="en-US" sz="1800" b="1" dirty="0">
                  <a:latin typeface="Arial Narrow" panose="020B0606020202030204" pitchFamily="34" charset="0"/>
                  <a:ea typeface="宋体" panose="02010600030101010101" pitchFamily="2" charset="-122"/>
                </a:rPr>
                <a:t>测试人员</a:t>
              </a:r>
              <a:endParaRPr lang="en-GB" altLang="zh-CN" sz="1800" b="1" dirty="0">
                <a:latin typeface="Arial Narrow" panose="020B0606020202030204" pitchFamily="34" charset="0"/>
                <a:ea typeface="宋体" panose="02010600030101010101" pitchFamily="2" charset="-122"/>
              </a:endParaRPr>
            </a:p>
          </p:txBody>
        </p:sp>
      </p:grpSp>
      <p:grpSp>
        <p:nvGrpSpPr>
          <p:cNvPr id="39975" name="组合 2"/>
          <p:cNvGrpSpPr/>
          <p:nvPr/>
        </p:nvGrpSpPr>
        <p:grpSpPr>
          <a:xfrm>
            <a:off x="3857625" y="1797050"/>
            <a:ext cx="1565275" cy="1370013"/>
            <a:chOff x="2640" y="3048"/>
            <a:chExt cx="2464" cy="2157"/>
          </a:xfrm>
        </p:grpSpPr>
        <p:sp>
          <p:nvSpPr>
            <p:cNvPr id="39976" name="Oval 13"/>
            <p:cNvSpPr/>
            <p:nvPr/>
          </p:nvSpPr>
          <p:spPr>
            <a:xfrm>
              <a:off x="2828" y="3095"/>
              <a:ext cx="2175" cy="2110"/>
            </a:xfrm>
            <a:prstGeom prst="ellipse">
              <a:avLst/>
            </a:prstGeom>
            <a:gradFill rotWithShape="1">
              <a:gsLst>
                <a:gs pos="0">
                  <a:srgbClr val="EE0000"/>
                </a:gs>
                <a:gs pos="100000">
                  <a:schemeClr val="accent1"/>
                </a:gs>
              </a:gsLst>
              <a:path path="shape">
                <a:fillToRect l="50000" t="50000" r="50000" b="50000"/>
              </a:path>
              <a:tileRect/>
            </a:gradFill>
            <a:ln w="9525" cap="flat" cmpd="sng">
              <a:solidFill>
                <a:schemeClr val="bg1"/>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nvGrpSpPr>
            <p:cNvPr id="39977" name="Group 20"/>
            <p:cNvGrpSpPr/>
            <p:nvPr/>
          </p:nvGrpSpPr>
          <p:grpSpPr>
            <a:xfrm rot="-769059">
              <a:off x="2640" y="3048"/>
              <a:ext cx="2440" cy="2120"/>
              <a:chOff x="1244" y="1541"/>
              <a:chExt cx="1128" cy="1012"/>
            </a:xfrm>
          </p:grpSpPr>
          <p:grpSp>
            <p:nvGrpSpPr>
              <p:cNvPr id="39978" name="Group 21"/>
              <p:cNvGrpSpPr/>
              <p:nvPr/>
            </p:nvGrpSpPr>
            <p:grpSpPr>
              <a:xfrm rot="-3600000">
                <a:off x="1302" y="1483"/>
                <a:ext cx="1012" cy="1128"/>
                <a:chOff x="5379" y="4526"/>
                <a:chExt cx="1899" cy="2112"/>
              </a:xfrm>
            </p:grpSpPr>
            <p:sp>
              <p:nvSpPr>
                <p:cNvPr id="39979" name="Freeform 22"/>
                <p:cNvSpPr/>
                <p:nvPr/>
              </p:nvSpPr>
              <p:spPr>
                <a:xfrm>
                  <a:off x="5379" y="4526"/>
                  <a:ext cx="1899" cy="595"/>
                </a:xfrm>
                <a:custGeom>
                  <a:avLst/>
                  <a:gdLst/>
                  <a:ahLst/>
                  <a:cxnLst>
                    <a:cxn ang="0">
                      <a:pos x="4787266" y="1497983"/>
                    </a:cxn>
                    <a:cxn ang="0">
                      <a:pos x="2395064" y="0"/>
                    </a:cxn>
                    <a:cxn ang="0">
                      <a:pos x="0" y="1497983"/>
                    </a:cxn>
                  </a:cxnLst>
                  <a:pathLst>
                    <a:path w="268" h="84">
                      <a:moveTo>
                        <a:pt x="268" y="84"/>
                      </a:moveTo>
                      <a:cubicBezTo>
                        <a:pt x="244" y="35"/>
                        <a:pt x="193" y="0"/>
                        <a:pt x="134" y="0"/>
                      </a:cubicBezTo>
                      <a:cubicBezTo>
                        <a:pt x="75" y="0"/>
                        <a:pt x="24" y="35"/>
                        <a:pt x="0" y="84"/>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sp>
              <p:nvSpPr>
                <p:cNvPr id="39980" name="Freeform 23"/>
                <p:cNvSpPr/>
                <p:nvPr/>
              </p:nvSpPr>
              <p:spPr>
                <a:xfrm>
                  <a:off x="5379" y="6043"/>
                  <a:ext cx="1899" cy="595"/>
                </a:xfrm>
                <a:custGeom>
                  <a:avLst/>
                  <a:gdLst/>
                  <a:ahLst/>
                  <a:cxnLst>
                    <a:cxn ang="0">
                      <a:pos x="0" y="0"/>
                    </a:cxn>
                    <a:cxn ang="0">
                      <a:pos x="2395064" y="1497983"/>
                    </a:cxn>
                    <a:cxn ang="0">
                      <a:pos x="4787266" y="0"/>
                    </a:cxn>
                  </a:cxnLst>
                  <a:pathLst>
                    <a:path w="268" h="84">
                      <a:moveTo>
                        <a:pt x="0" y="0"/>
                      </a:moveTo>
                      <a:cubicBezTo>
                        <a:pt x="24" y="50"/>
                        <a:pt x="75" y="84"/>
                        <a:pt x="134" y="84"/>
                      </a:cubicBezTo>
                      <a:cubicBezTo>
                        <a:pt x="193" y="84"/>
                        <a:pt x="244" y="50"/>
                        <a:pt x="268" y="0"/>
                      </a:cubicBezTo>
                    </a:path>
                  </a:pathLst>
                </a:custGeom>
                <a:noFill/>
                <a:ln w="46101" cap="flat" cmpd="sng">
                  <a:solidFill>
                    <a:srgbClr val="800000">
                      <a:alpha val="50194"/>
                    </a:srgbClr>
                  </a:solidFill>
                  <a:prstDash val="solid"/>
                  <a:miter/>
                  <a:headEnd type="none" w="med" len="med"/>
                  <a:tailEnd type="none" w="med" len="med"/>
                </a:ln>
              </p:spPr>
              <p:txBody>
                <a:bodyPr/>
                <a:p>
                  <a:endParaRPr lang="zh-CN" altLang="en-US"/>
                </a:p>
              </p:txBody>
            </p:sp>
          </p:grpSp>
          <p:sp>
            <p:nvSpPr>
              <p:cNvPr id="39981" name="Oval 24"/>
              <p:cNvSpPr/>
              <p:nvPr/>
            </p:nvSpPr>
            <p:spPr>
              <a:xfrm>
                <a:off x="1376" y="1616"/>
                <a:ext cx="862" cy="862"/>
              </a:xfrm>
              <a:prstGeom prst="ellipse">
                <a:avLst/>
              </a:prstGeom>
              <a:noFill/>
              <a:ln w="31750" cap="flat" cmpd="sng">
                <a:solidFill>
                  <a:srgbClr val="B7E6F3">
                    <a:alpha val="50194"/>
                  </a:srgbClr>
                </a:solidFill>
                <a:prstDash val="solid"/>
                <a:round/>
                <a:headEnd type="none" w="med" len="med"/>
                <a:tailEnd type="none" w="med" len="med"/>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sp>
            <p:nvSpPr>
              <p:cNvPr id="39982" name="Oval 25"/>
              <p:cNvSpPr/>
              <p:nvPr/>
            </p:nvSpPr>
            <p:spPr>
              <a:xfrm>
                <a:off x="1535" y="1775"/>
                <a:ext cx="545" cy="545"/>
              </a:xfrm>
              <a:prstGeom prst="ellipse">
                <a:avLst/>
              </a:prstGeom>
              <a:solidFill>
                <a:schemeClr val="accent1">
                  <a:alpha val="34900"/>
                </a:schemeClr>
              </a:solidFill>
              <a:ln w="9525">
                <a:noFill/>
              </a:ln>
            </p:spPr>
            <p:txBody>
              <a:bodyPr wrap="none" anchor="ctr" anchorCtr="0"/>
              <a:p>
                <a:pPr>
                  <a:buSzTx/>
                </a:pPr>
                <a:endParaRPr lang="zh-CN" altLang="en-US" dirty="0">
                  <a:latin typeface="Arial Narrow" panose="020B0606020202030204" pitchFamily="34" charset="0"/>
                  <a:ea typeface="宋体" panose="02010600030101010101" pitchFamily="2" charset="-122"/>
                </a:endParaRPr>
              </a:p>
            </p:txBody>
          </p:sp>
        </p:grpSp>
        <p:sp>
          <p:nvSpPr>
            <p:cNvPr id="39983" name="Text Box 18"/>
            <p:cNvSpPr txBox="1"/>
            <p:nvPr/>
          </p:nvSpPr>
          <p:spPr>
            <a:xfrm>
              <a:off x="2758" y="4045"/>
              <a:ext cx="2347" cy="533"/>
            </a:xfrm>
            <a:prstGeom prst="rect">
              <a:avLst/>
            </a:prstGeom>
            <a:noFill/>
            <a:ln w="9525">
              <a:noFill/>
            </a:ln>
            <a:effectLst>
              <a:outerShdw dist="17961" dir="2699999" algn="ctr" rotWithShape="0">
                <a:srgbClr val="500000"/>
              </a:outerShdw>
            </a:effectLst>
          </p:spPr>
          <p:txBody>
            <a:bodyPr anchor="ctr" anchorCtr="0">
              <a:spAutoFit/>
            </a:bodyPr>
            <a:p>
              <a:pPr algn="ctr">
                <a:spcBef>
                  <a:spcPct val="50000"/>
                </a:spcBef>
                <a:buSzTx/>
              </a:pPr>
              <a:r>
                <a:rPr lang="zh-CN" altLang="en-US" sz="1600" b="1" dirty="0">
                  <a:latin typeface="Arial Narrow" panose="020B0606020202030204" pitchFamily="34" charset="0"/>
                  <a:ea typeface="宋体" panose="02010600030101010101" pitchFamily="2" charset="-122"/>
                </a:rPr>
                <a:t>项目管理人员</a:t>
              </a:r>
              <a:endParaRPr lang="en-GB" altLang="zh-CN" sz="1800" b="1" dirty="0">
                <a:latin typeface="Arial Narrow" panose="020B0606020202030204" pitchFamily="34" charset="0"/>
                <a:ea typeface="宋体" panose="02010600030101010101" pitchFamily="2" charset="-122"/>
              </a:endParaRPr>
            </a:p>
          </p:txBody>
        </p:sp>
      </p:grpSp>
      <p:sp>
        <p:nvSpPr>
          <p:cNvPr id="39984" name="文本框 6"/>
          <p:cNvSpPr txBox="1"/>
          <p:nvPr/>
        </p:nvSpPr>
        <p:spPr>
          <a:xfrm>
            <a:off x="5718175" y="2474913"/>
            <a:ext cx="1554480" cy="829945"/>
          </a:xfrm>
          <a:prstGeom prst="rect">
            <a:avLst/>
          </a:prstGeom>
          <a:noFill/>
          <a:ln w="9525">
            <a:noFill/>
          </a:ln>
        </p:spPr>
        <p:txBody>
          <a:bodyPr wrap="none" anchor="t" anchorCtr="0">
            <a:spAutoFit/>
          </a:bodyPr>
          <a:p>
            <a:r>
              <a:rPr lang="zh-CN" altLang="en-US" sz="2400" dirty="0">
                <a:latin typeface="黑体" panose="02010609060101010101" pitchFamily="49" charset="-122"/>
                <a:ea typeface="黑体" panose="02010609060101010101" pitchFamily="49" charset="-122"/>
              </a:rPr>
              <a:t>SPM需要的</a:t>
            </a:r>
            <a:endParaRPr lang="zh-CN" altLang="en-US"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角色人员</a:t>
            </a:r>
            <a:endParaRPr lang="zh-CN" altLang="en-US" sz="2400" dirty="0">
              <a:latin typeface="黑体" panose="02010609060101010101" pitchFamily="49" charset="-122"/>
              <a:ea typeface="黑体" panose="02010609060101010101" pitchFamily="49" charset="-122"/>
            </a:endParaRPr>
          </a:p>
        </p:txBody>
      </p:sp>
      <p:sp>
        <p:nvSpPr>
          <p:cNvPr id="41985" name="标题 1"/>
          <p:cNvSpPr>
            <a:spLocks noGrp="1"/>
          </p:cNvSpPr>
          <p:nvPr/>
        </p:nvSpPr>
        <p:spPr>
          <a:xfrm>
            <a:off x="468313" y="269875"/>
            <a:ext cx="7399337" cy="490538"/>
          </a:xfrm>
          <a:prstGeom prst="rect">
            <a:avLst/>
          </a:prstGeom>
          <a:noFill/>
          <a:ln w="9525">
            <a:noFill/>
          </a:ln>
        </p:spPr>
        <p:txBody>
          <a:bodyPr anchor="ctr" anchorCtr="0"/>
          <a:lstStyle>
            <a:lvl1pPr algn="l" rtl="0" eaLnBrk="0" fontAlgn="base" hangingPunct="0">
              <a:spcBef>
                <a:spcPct val="0"/>
              </a:spcBef>
              <a:spcAft>
                <a:spcPct val="0"/>
              </a:spcAft>
              <a:defRPr sz="3000" b="1">
                <a:solidFill>
                  <a:schemeClr val="tx2"/>
                </a:solidFill>
                <a:latin typeface="微软雅黑" panose="020B0503020204020204" charset="-122"/>
                <a:ea typeface="微软雅黑" panose="020B0503020204020204" charset="-122"/>
                <a:cs typeface="+mj-cs"/>
              </a:defRPr>
            </a:lvl1pPr>
            <a:lvl2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4000" b="1">
                <a:solidFill>
                  <a:schemeClr val="tx2"/>
                </a:solidFill>
                <a:latin typeface="Arial" panose="020B0604020202020204" pitchFamily="34" charset="0"/>
                <a:ea typeface="宋体" panose="02010600030101010101" pitchFamily="2" charset="-122"/>
              </a:defRPr>
            </a:lvl5pPr>
            <a:lvl6pPr marL="4572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6pPr>
            <a:lvl7pPr marL="9144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7pPr>
            <a:lvl8pPr marL="13716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8pPr>
            <a:lvl9pPr marL="1828800" algn="l" rtl="0" fontAlgn="base">
              <a:spcBef>
                <a:spcPct val="0"/>
              </a:spcBef>
              <a:spcAft>
                <a:spcPct val="0"/>
              </a:spcAft>
              <a:defRPr sz="4000" b="1">
                <a:solidFill>
                  <a:schemeClr val="tx2"/>
                </a:solidFill>
                <a:latin typeface="Arial" panose="020B0604020202020204" pitchFamily="34" charset="0"/>
                <a:ea typeface="宋体" panose="02010600030101010101" pitchFamily="2" charset="-122"/>
              </a:defRPr>
            </a:lvl9pPr>
          </a:lstStyle>
          <a:p>
            <a:r>
              <a:rPr lang="zh-CN" altLang="en-US"/>
              <a:t>组织分解结构</a:t>
            </a:r>
            <a:endParaRPr lang="zh-CN" altLang="en-US"/>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6276">
                                            <p:txEl>
                                              <p:pRg st="1" end="1"/>
                                            </p:txEl>
                                          </p:spTgt>
                                        </p:tgtEl>
                                        <p:attrNameLst>
                                          <p:attrName>style.visibility</p:attrName>
                                        </p:attrNameLst>
                                      </p:cBhvr>
                                      <p:to>
                                        <p:strVal val="visible"/>
                                      </p:to>
                                    </p:set>
                                    <p:animEffect transition="in" filter="blinds(horizontal)">
                                      <p:cBhvr>
                                        <p:cTn id="7" dur="500"/>
                                        <p:tgtEl>
                                          <p:spTgt spid="566276">
                                            <p:txEl>
                                              <p:pRg st="1" end="1"/>
                                            </p:txEl>
                                          </p:spTgt>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566276">
                                            <p:txEl>
                                              <p:pRg st="2" end="2"/>
                                            </p:txEl>
                                          </p:spTgt>
                                        </p:tgtEl>
                                        <p:attrNameLst>
                                          <p:attrName>style.visibility</p:attrName>
                                        </p:attrNameLst>
                                      </p:cBhvr>
                                      <p:to>
                                        <p:strVal val="visible"/>
                                      </p:to>
                                    </p:set>
                                    <p:animEffect transition="in" filter="blinds(horizontal)">
                                      <p:cBhvr>
                                        <p:cTn id="11" dur="500"/>
                                        <p:tgtEl>
                                          <p:spTgt spid="566276">
                                            <p:txEl>
                                              <p:pRg st="2" end="2"/>
                                            </p:txEl>
                                          </p:spTgt>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566276">
                                            <p:txEl>
                                              <p:pRg st="3" end="3"/>
                                            </p:txEl>
                                          </p:spTgt>
                                        </p:tgtEl>
                                        <p:attrNameLst>
                                          <p:attrName>style.visibility</p:attrName>
                                        </p:attrNameLst>
                                      </p:cBhvr>
                                      <p:to>
                                        <p:strVal val="visible"/>
                                      </p:to>
                                    </p:set>
                                    <p:animEffect transition="in" filter="blinds(horizontal)">
                                      <p:cBhvr>
                                        <p:cTn id="15" dur="500"/>
                                        <p:tgtEl>
                                          <p:spTgt spid="566276">
                                            <p:txEl>
                                              <p:pRg st="3" end="3"/>
                                            </p:txEl>
                                          </p:spTgt>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566276">
                                            <p:txEl>
                                              <p:pRg st="4" end="4"/>
                                            </p:txEl>
                                          </p:spTgt>
                                        </p:tgtEl>
                                        <p:attrNameLst>
                                          <p:attrName>style.visibility</p:attrName>
                                        </p:attrNameLst>
                                      </p:cBhvr>
                                      <p:to>
                                        <p:strVal val="visible"/>
                                      </p:to>
                                    </p:set>
                                    <p:animEffect transition="in" filter="blinds(horizontal)">
                                      <p:cBhvr>
                                        <p:cTn id="19" dur="500"/>
                                        <p:tgtEl>
                                          <p:spTgt spid="566276">
                                            <p:txEl>
                                              <p:pRg st="4" end="4"/>
                                            </p:txEl>
                                          </p:spTgt>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566276">
                                            <p:txEl>
                                              <p:pRg st="5" end="5"/>
                                            </p:txEl>
                                          </p:spTgt>
                                        </p:tgtEl>
                                        <p:attrNameLst>
                                          <p:attrName>style.visibility</p:attrName>
                                        </p:attrNameLst>
                                      </p:cBhvr>
                                      <p:to>
                                        <p:strVal val="visible"/>
                                      </p:to>
                                    </p:set>
                                    <p:animEffect transition="in" filter="blinds(horizontal)">
                                      <p:cBhvr>
                                        <p:cTn id="23" dur="500"/>
                                        <p:tgtEl>
                                          <p:spTgt spid="566276">
                                            <p:txEl>
                                              <p:pRg st="5" end="5"/>
                                            </p:txEl>
                                          </p:spTgt>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566276">
                                            <p:txEl>
                                              <p:pRg st="6" end="6"/>
                                            </p:txEl>
                                          </p:spTgt>
                                        </p:tgtEl>
                                        <p:attrNameLst>
                                          <p:attrName>style.visibility</p:attrName>
                                        </p:attrNameLst>
                                      </p:cBhvr>
                                      <p:to>
                                        <p:strVal val="visible"/>
                                      </p:to>
                                    </p:set>
                                    <p:animEffect transition="in" filter="blinds(horizontal)">
                                      <p:cBhvr>
                                        <p:cTn id="27" dur="500"/>
                                        <p:tgtEl>
                                          <p:spTgt spid="566276">
                                            <p:txEl>
                                              <p:pRg st="6" end="6"/>
                                            </p:txEl>
                                          </p:spTgt>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566276">
                                            <p:txEl>
                                              <p:pRg st="7" end="7"/>
                                            </p:txEl>
                                          </p:spTgt>
                                        </p:tgtEl>
                                        <p:attrNameLst>
                                          <p:attrName>style.visibility</p:attrName>
                                        </p:attrNameLst>
                                      </p:cBhvr>
                                      <p:to>
                                        <p:strVal val="visible"/>
                                      </p:to>
                                    </p:set>
                                    <p:animEffect transition="in" filter="blinds(horizontal)">
                                      <p:cBhvr>
                                        <p:cTn id="31" dur="500"/>
                                        <p:tgtEl>
                                          <p:spTgt spid="566276">
                                            <p:txEl>
                                              <p:pRg st="7" end="7"/>
                                            </p:txEl>
                                          </p:spTgt>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566276">
                                            <p:txEl>
                                              <p:pRg st="8" end="8"/>
                                            </p:txEl>
                                          </p:spTgt>
                                        </p:tgtEl>
                                        <p:attrNameLst>
                                          <p:attrName>style.visibility</p:attrName>
                                        </p:attrNameLst>
                                      </p:cBhvr>
                                      <p:to>
                                        <p:strVal val="visible"/>
                                      </p:to>
                                    </p:set>
                                    <p:animEffect transition="in" filter="blinds(horizontal)">
                                      <p:cBhvr>
                                        <p:cTn id="35" dur="500"/>
                                        <p:tgtEl>
                                          <p:spTgt spid="566276">
                                            <p:txEl>
                                              <p:pRg st="8" end="8"/>
                                            </p:txEl>
                                          </p:spTgt>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566276">
                                            <p:txEl>
                                              <p:pRg st="9" end="9"/>
                                            </p:txEl>
                                          </p:spTgt>
                                        </p:tgtEl>
                                        <p:attrNameLst>
                                          <p:attrName>style.visibility</p:attrName>
                                        </p:attrNameLst>
                                      </p:cBhvr>
                                      <p:to>
                                        <p:strVal val="visible"/>
                                      </p:to>
                                    </p:set>
                                    <p:animEffect transition="in" filter="blinds(horizontal)">
                                      <p:cBhvr>
                                        <p:cTn id="39" dur="500"/>
                                        <p:tgtEl>
                                          <p:spTgt spid="566276">
                                            <p:txEl>
                                              <p:pRg st="9" end="9"/>
                                            </p:txEl>
                                          </p:spTgt>
                                        </p:tgtEl>
                                      </p:cBhvr>
                                    </p:animEffect>
                                  </p:childTnLst>
                                </p:cTn>
                              </p:par>
                            </p:childTnLst>
                          </p:cTn>
                        </p:par>
                        <p:par>
                          <p:cTn id="40" fill="hold">
                            <p:stCondLst>
                              <p:cond delay="4500"/>
                            </p:stCondLst>
                            <p:childTnLst>
                              <p:par>
                                <p:cTn id="41" presetID="3" presetClass="entr" presetSubtype="10" fill="hold" nodeType="afterEffect">
                                  <p:stCondLst>
                                    <p:cond delay="0"/>
                                  </p:stCondLst>
                                  <p:childTnLst>
                                    <p:set>
                                      <p:cBhvr>
                                        <p:cTn id="42" dur="1" fill="hold">
                                          <p:stCondLst>
                                            <p:cond delay="0"/>
                                          </p:stCondLst>
                                        </p:cTn>
                                        <p:tgtEl>
                                          <p:spTgt spid="566276">
                                            <p:txEl>
                                              <p:pRg st="10" end="10"/>
                                            </p:txEl>
                                          </p:spTgt>
                                        </p:tgtEl>
                                        <p:attrNameLst>
                                          <p:attrName>style.visibility</p:attrName>
                                        </p:attrNameLst>
                                      </p:cBhvr>
                                      <p:to>
                                        <p:strVal val="visible"/>
                                      </p:to>
                                    </p:set>
                                    <p:animEffect transition="in" filter="blinds(horizontal)">
                                      <p:cBhvr>
                                        <p:cTn id="43" dur="500"/>
                                        <p:tgtEl>
                                          <p:spTgt spid="56627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组织分解结构</a:t>
            </a:r>
            <a:endParaRPr lang="zh-CN" altLang="en-US"/>
          </a:p>
        </p:txBody>
      </p:sp>
      <p:sp>
        <p:nvSpPr>
          <p:cNvPr id="3" name="内容占位符 2"/>
          <p:cNvSpPr>
            <a:spLocks noGrp="1"/>
          </p:cNvSpPr>
          <p:nvPr>
            <p:ph idx="1"/>
          </p:nvPr>
        </p:nvSpPr>
        <p:spPr/>
        <p:txBody>
          <a:bodyPr/>
          <a:p>
            <a:r>
              <a:rPr lang="en-US" altLang="zh-CN" b="1" dirty="0">
                <a:solidFill>
                  <a:schemeClr val="tx2"/>
                </a:solidFill>
                <a:sym typeface="+mn-ea"/>
              </a:rPr>
              <a:t>OBS</a:t>
            </a:r>
            <a:r>
              <a:rPr lang="zh-CN" altLang="en-US" b="1" dirty="0">
                <a:solidFill>
                  <a:schemeClr val="tx2"/>
                </a:solidFill>
                <a:sym typeface="+mn-ea"/>
              </a:rPr>
              <a:t>(Organizational Breakdown Structure)</a:t>
            </a:r>
            <a:r>
              <a:rPr lang="zh-CN" altLang="en-US"/>
              <a:t>是一种</a:t>
            </a:r>
            <a:r>
              <a:rPr lang="zh-CN" altLang="en-US">
                <a:solidFill>
                  <a:schemeClr val="accent1"/>
                </a:solidFill>
                <a:effectLst/>
              </a:rPr>
              <a:t>组织结构图</a:t>
            </a:r>
            <a:r>
              <a:rPr lang="zh-CN" altLang="en-US"/>
              <a:t>，显示组织中哪个单位负责哪项工作任务。</a:t>
            </a:r>
            <a:endParaRPr lang="zh-CN" altLang="en-US"/>
          </a:p>
          <a:p>
            <a:endParaRPr lang="zh-CN" altLang="en-US"/>
          </a:p>
          <a:p>
            <a:r>
              <a:rPr lang="zh-CN" altLang="en-US"/>
              <a:t>项目经理完成WBS分解之后，可能开始考虑如何将各个独立的工作单元分配给相应的组织单元。确定了组织结构图之后，项目经理需要确定组织结构中的责任分配。</a:t>
            </a:r>
            <a:endParaRPr lang="zh-CN" altLang="en-US"/>
          </a:p>
          <a:p>
            <a:endParaRPr lang="zh-CN" altLang="en-US"/>
          </a:p>
          <a:p>
            <a:r>
              <a:rPr lang="zh-CN" altLang="en-US"/>
              <a:t>WBS可以与</a:t>
            </a:r>
            <a:r>
              <a:rPr lang="en-US" altLang="zh-CN"/>
              <a:t>OBS</a:t>
            </a:r>
            <a:r>
              <a:rPr lang="zh-CN" altLang="en-US"/>
              <a:t>综合使用，建立一个任务职责的对应关系</a:t>
            </a: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标题 1"/>
          <p:cNvSpPr>
            <a:spLocks noGrp="1"/>
          </p:cNvSpPr>
          <p:nvPr>
            <p:ph type="title"/>
          </p:nvPr>
        </p:nvSpPr>
        <p:spPr/>
        <p:txBody>
          <a:bodyPr anchor="ctr" anchorCtr="0"/>
          <a:p>
            <a:r>
              <a:rPr lang="zh-CN" altLang="en-US"/>
              <a:t>组织分解结构</a:t>
            </a:r>
            <a:endParaRPr lang="zh-CN" altLang="en-US"/>
          </a:p>
        </p:txBody>
      </p:sp>
      <p:sp>
        <p:nvSpPr>
          <p:cNvPr id="2" name="内容占位符 1"/>
          <p:cNvSpPr>
            <a:spLocks noGrp="1"/>
          </p:cNvSpPr>
          <p:nvPr>
            <p:ph idx="1"/>
          </p:nvPr>
        </p:nvSpPr>
        <p:spPr/>
        <p:txBody>
          <a:bodyPr/>
          <a:p>
            <a:r>
              <a:rPr lang="en-US" altLang="zh-CN" b="1" dirty="0">
                <a:solidFill>
                  <a:schemeClr val="tx2"/>
                </a:solidFill>
                <a:latin typeface="黑体" panose="02010609060101010101" pitchFamily="49" charset="-122"/>
                <a:ea typeface="黑体" panose="02010609060101010101" pitchFamily="49" charset="-122"/>
                <a:sym typeface="+mn-ea"/>
              </a:rPr>
              <a:t>OBS</a:t>
            </a:r>
            <a:r>
              <a:rPr lang="zh-CN" altLang="en-US" b="1" dirty="0">
                <a:solidFill>
                  <a:schemeClr val="tx2"/>
                </a:solidFill>
                <a:latin typeface="黑体" panose="02010609060101010101" pitchFamily="49" charset="-122"/>
                <a:ea typeface="黑体" panose="02010609060101010101" pitchFamily="49" charset="-122"/>
                <a:sym typeface="+mn-ea"/>
              </a:rPr>
              <a:t>(Organizational Breakdown Structure)</a:t>
            </a:r>
            <a:endParaRPr lang="zh-CN" altLang="en-US" b="1" dirty="0">
              <a:solidFill>
                <a:schemeClr val="tx2"/>
              </a:solidFill>
              <a:latin typeface="黑体" panose="02010609060101010101" pitchFamily="49" charset="-122"/>
              <a:ea typeface="黑体" panose="02010609060101010101" pitchFamily="49" charset="-122"/>
            </a:endParaRPr>
          </a:p>
          <a:p>
            <a:endParaRPr lang="zh-CN" altLang="en-US"/>
          </a:p>
        </p:txBody>
      </p:sp>
      <p:pic>
        <p:nvPicPr>
          <p:cNvPr id="41986" name="图片 4"/>
          <p:cNvPicPr>
            <a:picLocks noChangeAspect="1"/>
          </p:cNvPicPr>
          <p:nvPr>
            <p:custDataLst>
              <p:tags r:id="rId1"/>
            </p:custDataLst>
          </p:nvPr>
        </p:nvPicPr>
        <p:blipFill>
          <a:blip r:embed="rId2"/>
          <a:stretch>
            <a:fillRect/>
          </a:stretch>
        </p:blipFill>
        <p:spPr>
          <a:xfrm>
            <a:off x="1255713" y="1476375"/>
            <a:ext cx="6365875" cy="3297238"/>
          </a:xfrm>
          <a:prstGeom prst="rect">
            <a:avLst/>
          </a:prstGeom>
          <a:noFill/>
          <a:ln w="9525">
            <a:noFill/>
          </a:ln>
        </p:spPr>
      </p:pic>
      <p:sp>
        <p:nvSpPr>
          <p:cNvPr id="41987" name="Rectangle 2"/>
          <p:cNvSpPr>
            <a:spLocks noGrp="1"/>
          </p:cNvSpPr>
          <p:nvPr/>
        </p:nvSpPr>
        <p:spPr>
          <a:xfrm>
            <a:off x="468313" y="762000"/>
            <a:ext cx="8293100" cy="490538"/>
          </a:xfrm>
          <a:prstGeom prst="rect">
            <a:avLst/>
          </a:prstGeom>
          <a:noFill/>
          <a:ln w="9525">
            <a:noFill/>
          </a:ln>
        </p:spPr>
        <p:txBody>
          <a:bodyPr wrap="square" lIns="91440" tIns="45720" rIns="91440" bIns="45720" anchor="t" anchorCtr="0"/>
          <a:p>
            <a:pPr>
              <a:buSzTx/>
            </a:pPr>
            <a:endParaRPr lang="zh-CN" altLang="en-US" sz="3000" b="1" dirty="0">
              <a:solidFill>
                <a:schemeClr val="tx2"/>
              </a:solidFill>
              <a:latin typeface="黑体" panose="02010609060101010101" pitchFamily="49" charset="-122"/>
              <a:ea typeface="黑体" panose="02010609060101010101" pitchFamily="49"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r>
              <a:rPr lang="zh-CN" altLang="en-US">
                <a:solidFill>
                  <a:schemeClr val="accent1"/>
                </a:solidFill>
                <a:effectLst/>
              </a:rPr>
              <a:t>责任分配矩阵</a:t>
            </a:r>
            <a:r>
              <a:rPr lang="zh-CN" altLang="en-US"/>
              <a:t>（Responsibility Assignment Matrix, RAM）是用来对项目团队成员进行分工，明确其角色与职责的有效工具</a:t>
            </a:r>
            <a:endParaRPr lang="zh-CN" altLang="en-US"/>
          </a:p>
          <a:p>
            <a:endParaRPr lang="zh-CN" altLang="en-US"/>
          </a:p>
          <a:p>
            <a:r>
              <a:rPr lang="zh-CN" altLang="en-US"/>
              <a:t>责任分配矩阵是一种矩阵图。</a:t>
            </a:r>
            <a:endParaRPr lang="zh-CN" altLang="en-US"/>
          </a:p>
          <a:p>
            <a:pPr lvl="1"/>
            <a:r>
              <a:rPr lang="zh-CN" altLang="en-US"/>
              <a:t>横向为工作单元</a:t>
            </a:r>
            <a:endParaRPr lang="zh-CN" altLang="en-US"/>
          </a:p>
          <a:p>
            <a:pPr lvl="1"/>
            <a:r>
              <a:rPr lang="zh-CN" altLang="en-US"/>
              <a:t>纵向为组织成员或部门名称</a:t>
            </a:r>
            <a:endParaRPr lang="zh-CN" altLang="en-US"/>
          </a:p>
          <a:p>
            <a:pPr lvl="1"/>
            <a:r>
              <a:rPr lang="zh-CN" altLang="en-US"/>
              <a:t>纵向和横向交叉处表示项目组织成员或部门在某个工作单元中的职责</a:t>
            </a:r>
            <a:endParaRPr lang="zh-CN" altLang="en-US"/>
          </a:p>
          <a:p>
            <a:pPr lvl="1"/>
            <a:endParaRPr lang="zh-CN" altLang="en-US"/>
          </a:p>
          <a:p>
            <a:pPr lvl="0"/>
            <a:r>
              <a:rPr lang="zh-CN" altLang="en-US"/>
              <a:t>对于很小的项目，这个执行单位最好是个人</a:t>
            </a:r>
            <a:endParaRPr lang="zh-CN" altLang="en-US"/>
          </a:p>
          <a:p>
            <a:pPr lvl="0"/>
            <a:r>
              <a:rPr lang="zh-CN" altLang="en-US"/>
              <a:t>对于大的项目，这个执行单位可以是团队或者一个企业单元</a:t>
            </a:r>
            <a:endParaRPr lang="zh-CN" altLang="en-US"/>
          </a:p>
        </p:txBody>
      </p:sp>
      <p:sp>
        <p:nvSpPr>
          <p:cNvPr id="5" name="标题 4"/>
          <p:cNvSpPr>
            <a:spLocks noGrp="1"/>
          </p:cNvSpPr>
          <p:nvPr>
            <p:ph type="title"/>
          </p:nvPr>
        </p:nvSpPr>
        <p:spPr/>
        <p:txBody>
          <a:bodyPr/>
          <a:p>
            <a:r>
              <a:rPr lang="zh-CN" altLang="en-US">
                <a:sym typeface="+mn-ea"/>
              </a:rPr>
              <a:t>责任分配矩阵</a:t>
            </a:r>
            <a:r>
              <a:rPr lang="zh-CN" altLang="en-US">
                <a:sym typeface="+mn-ea"/>
              </a:rPr>
              <a:t> - 10.1.</a:t>
            </a:r>
            <a:r>
              <a:rPr lang="en-US" altLang="zh-CN">
                <a:sym typeface="+mn-ea"/>
              </a:rPr>
              <a:t>2</a:t>
            </a:r>
            <a:endParaRPr lang="en-US" altLang="zh-CN">
              <a:sym typeface="+mn-e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sym typeface="+mn-ea"/>
              </a:rPr>
              <a:t>责任分配矩阵</a:t>
            </a:r>
            <a:endParaRPr lang="zh-CN" altLang="en-US"/>
          </a:p>
        </p:txBody>
      </p:sp>
      <p:sp>
        <p:nvSpPr>
          <p:cNvPr id="45058" name="文本框 1"/>
          <p:cNvSpPr txBox="1"/>
          <p:nvPr/>
        </p:nvSpPr>
        <p:spPr>
          <a:xfrm>
            <a:off x="266700" y="987743"/>
            <a:ext cx="8675688" cy="398780"/>
          </a:xfrm>
          <a:prstGeom prst="rect">
            <a:avLst/>
          </a:prstGeom>
          <a:noFill/>
          <a:ln w="9525">
            <a:noFill/>
          </a:ln>
        </p:spPr>
        <p:txBody>
          <a:bodyPr anchor="t" anchorCtr="0">
            <a:spAutoFit/>
          </a:bodyPr>
          <a:p>
            <a:r>
              <a:rPr lang="zh-CN" altLang="en-US" sz="2000" dirty="0">
                <a:latin typeface="微软雅黑" panose="020B0503020204020204" charset="-122"/>
                <a:ea typeface="微软雅黑" panose="020B0503020204020204" charset="-122"/>
                <a:cs typeface="微软雅黑" panose="020B0503020204020204" charset="-122"/>
              </a:rPr>
              <a:t>执行单位或个人的职责，</a:t>
            </a:r>
            <a:r>
              <a:rPr lang="en-US" altLang="zh-CN" sz="2000" dirty="0">
                <a:latin typeface="微软雅黑" panose="020B0503020204020204" charset="-122"/>
                <a:ea typeface="微软雅黑" panose="020B0503020204020204" charset="-122"/>
                <a:cs typeface="微软雅黑" panose="020B0503020204020204" charset="-122"/>
              </a:rPr>
              <a:t>R</a:t>
            </a:r>
            <a:r>
              <a:rPr lang="zh-CN" altLang="en-US" sz="2000" dirty="0">
                <a:latin typeface="微软雅黑" panose="020B0503020204020204" charset="-122"/>
                <a:ea typeface="微软雅黑" panose="020B0503020204020204" charset="-122"/>
                <a:cs typeface="微软雅黑" panose="020B0503020204020204" charset="-122"/>
              </a:rPr>
              <a:t>：负责者</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部门</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P</a:t>
            </a:r>
            <a:r>
              <a:rPr lang="zh-CN" altLang="en-US" sz="2000" dirty="0">
                <a:latin typeface="微软雅黑" panose="020B0503020204020204" charset="-122"/>
                <a:ea typeface="微软雅黑" panose="020B0503020204020204" charset="-122"/>
                <a:cs typeface="微软雅黑" panose="020B0503020204020204" charset="-122"/>
              </a:rPr>
              <a:t>：执行者</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部门</a:t>
            </a:r>
            <a:r>
              <a:rPr lang="en-US" altLang="zh-CN" sz="2000" dirty="0">
                <a:latin typeface="微软雅黑" panose="020B0503020204020204" charset="-122"/>
                <a:ea typeface="微软雅黑" panose="020B0503020204020204" charset="-122"/>
                <a:cs typeface="微软雅黑" panose="020B0503020204020204" charset="-122"/>
              </a:rPr>
              <a:t>)</a:t>
            </a:r>
            <a:endParaRPr lang="zh-CN" altLang="en-US" sz="2000" dirty="0">
              <a:latin typeface="微软雅黑" panose="020B0503020204020204" charset="-122"/>
              <a:ea typeface="微软雅黑" panose="020B0503020204020204" charset="-122"/>
              <a:cs typeface="微软雅黑" panose="020B0503020204020204" charset="-122"/>
            </a:endParaRPr>
          </a:p>
        </p:txBody>
      </p:sp>
      <p:pic>
        <p:nvPicPr>
          <p:cNvPr id="45059" name="图片 1"/>
          <p:cNvPicPr>
            <a:picLocks noChangeAspect="1"/>
          </p:cNvPicPr>
          <p:nvPr/>
        </p:nvPicPr>
        <p:blipFill>
          <a:blip r:embed="rId1"/>
          <a:stretch>
            <a:fillRect/>
          </a:stretch>
        </p:blipFill>
        <p:spPr>
          <a:xfrm>
            <a:off x="373063" y="1579563"/>
            <a:ext cx="8462962" cy="3097212"/>
          </a:xfrm>
          <a:prstGeom prst="rect">
            <a:avLst/>
          </a:prstGeom>
          <a:noFill/>
          <a:ln w="9525">
            <a:noFill/>
          </a:ln>
        </p:spPr>
      </p:pic>
    </p:spTree>
  </p:cSld>
  <p:clrMapOvr>
    <a:masterClrMapping/>
  </p:clrMapOvr>
  <p:transition spd="med" advTm="70000"/>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6" name="文本框 1"/>
          <p:cNvSpPr txBox="1"/>
          <p:nvPr/>
        </p:nvSpPr>
        <p:spPr>
          <a:xfrm>
            <a:off x="468313" y="1157923"/>
            <a:ext cx="7056437" cy="398780"/>
          </a:xfrm>
          <a:prstGeom prst="rect">
            <a:avLst/>
          </a:prstGeom>
          <a:noFill/>
          <a:ln w="9525">
            <a:noFill/>
          </a:ln>
        </p:spPr>
        <p:txBody>
          <a:bodyPr anchor="t" anchorCtr="0">
            <a:spAutoFit/>
          </a:bodyPr>
          <a:p>
            <a:r>
              <a:rPr lang="zh-CN" altLang="en-US" sz="2000" dirty="0">
                <a:latin typeface="微软雅黑" panose="020B0503020204020204" charset="-122"/>
                <a:ea typeface="微软雅黑" panose="020B0503020204020204" charset="-122"/>
                <a:cs typeface="微软雅黑" panose="020B0503020204020204" charset="-122"/>
              </a:rPr>
              <a:t>可分配更加详细的工作活动，或定义一般的角色和职责</a:t>
            </a:r>
            <a:endParaRPr lang="zh-CN" altLang="en-US" sz="2000" dirty="0">
              <a:latin typeface="微软雅黑" panose="020B0503020204020204" charset="-122"/>
              <a:ea typeface="微软雅黑" panose="020B0503020204020204" charset="-122"/>
              <a:cs typeface="微软雅黑" panose="020B0503020204020204" charset="-122"/>
            </a:endParaRPr>
          </a:p>
        </p:txBody>
      </p:sp>
      <p:pic>
        <p:nvPicPr>
          <p:cNvPr id="47107" name="图片 1"/>
          <p:cNvPicPr>
            <a:picLocks noChangeAspect="1"/>
          </p:cNvPicPr>
          <p:nvPr/>
        </p:nvPicPr>
        <p:blipFill>
          <a:blip r:embed="rId1"/>
          <a:stretch>
            <a:fillRect/>
          </a:stretch>
        </p:blipFill>
        <p:spPr>
          <a:xfrm>
            <a:off x="180975" y="1954213"/>
            <a:ext cx="8782050" cy="2368550"/>
          </a:xfrm>
          <a:prstGeom prst="rect">
            <a:avLst/>
          </a:prstGeom>
          <a:noFill/>
          <a:ln w="9525">
            <a:noFill/>
          </a:ln>
        </p:spPr>
      </p:pic>
      <p:sp>
        <p:nvSpPr>
          <p:cNvPr id="4" name="标题 3"/>
          <p:cNvSpPr>
            <a:spLocks noGrp="1"/>
          </p:cNvSpPr>
          <p:nvPr>
            <p:ph type="title"/>
          </p:nvPr>
        </p:nvSpPr>
        <p:spPr/>
        <p:txBody>
          <a:bodyPr/>
          <a:p>
            <a:r>
              <a:rPr lang="zh-CN" altLang="en-US">
                <a:sym typeface="+mn-ea"/>
              </a:rPr>
              <a:t>责任分配矩阵</a:t>
            </a:r>
            <a:endParaRPr lang="zh-CN" altLang="en-US"/>
          </a:p>
        </p:txBody>
      </p:sp>
    </p:spTree>
  </p:cSld>
  <p:clrMapOvr>
    <a:masterClrMapping/>
  </p:clrMapOvr>
  <p:transition spd="med" advTm="13700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Rectangle 2"/>
          <p:cNvSpPr>
            <a:spLocks noGrp="1"/>
          </p:cNvSpPr>
          <p:nvPr>
            <p:ph type="title"/>
          </p:nvPr>
        </p:nvSpPr>
        <p:spPr/>
        <p:txBody>
          <a:bodyPr anchor="ctr" anchorCtr="0"/>
          <a:p>
            <a:pPr algn="r" eaLnBrk="1" hangingPunct="1"/>
            <a:r>
              <a:rPr lang="zh-CN" altLang="en-US" dirty="0">
                <a:latin typeface="黑体" panose="02010609060101010101" pitchFamily="49" charset="-122"/>
                <a:ea typeface="黑体" panose="02010609060101010101" pitchFamily="49" charset="-122"/>
              </a:rPr>
              <a:t>《软件项目管理》</a:t>
            </a:r>
            <a:endParaRPr lang="zh-CN" altLang="en-US" dirty="0">
              <a:latin typeface="黑体" panose="02010609060101010101" pitchFamily="49" charset="-122"/>
              <a:ea typeface="黑体" panose="02010609060101010101" pitchFamily="49" charset="-122"/>
            </a:endParaRPr>
          </a:p>
        </p:txBody>
      </p:sp>
      <p:sp>
        <p:nvSpPr>
          <p:cNvPr id="2" name="Text Box 5"/>
          <p:cNvSpPr txBox="1"/>
          <p:nvPr/>
        </p:nvSpPr>
        <p:spPr>
          <a:xfrm>
            <a:off x="1383030" y="1420813"/>
            <a:ext cx="5988050" cy="1426845"/>
          </a:xfrm>
          <a:prstGeom prst="rect">
            <a:avLst/>
          </a:prstGeom>
          <a:noFill/>
          <a:ln w="25400">
            <a:noFill/>
          </a:ln>
        </p:spPr>
        <p:txBody>
          <a:bodyPr wrap="square" anchor="t">
            <a:spAutoFit/>
          </a:bodyPr>
          <a:p>
            <a:pPr algn="ctr">
              <a:lnSpc>
                <a:spcPct val="90000"/>
              </a:lnSpc>
              <a:spcBef>
                <a:spcPct val="20000"/>
              </a:spcBef>
              <a:buClr>
                <a:srgbClr val="FF0000"/>
              </a:buClr>
              <a:buSzPct val="55000"/>
            </a:pPr>
            <a:r>
              <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第 二 篇 第 </a:t>
            </a:r>
            <a:r>
              <a:rPr lang="en-US" altLang="zh-CN"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10 </a:t>
            </a:r>
            <a:r>
              <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章</a:t>
            </a:r>
            <a:endParaRPr lang="zh-CN" altLang="en-US" sz="32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a:buSzTx/>
            </a:pPr>
            <a:endParaRPr lang="zh-CN" altLang="en-US" sz="1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a:buSzTx/>
            </a:pPr>
            <a:r>
              <a:rPr lang="zh-CN" altLang="en-US" sz="40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rPr>
              <a:t>软件项目人员与沟通计划</a:t>
            </a:r>
            <a:endParaRPr lang="zh-CN" altLang="en-US" sz="40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p:txBody>
      </p:sp>
      <p:sp>
        <p:nvSpPr>
          <p:cNvPr id="15363" name="Line 6"/>
          <p:cNvSpPr/>
          <p:nvPr/>
        </p:nvSpPr>
        <p:spPr>
          <a:xfrm>
            <a:off x="2133600" y="1074738"/>
            <a:ext cx="4343400" cy="0"/>
          </a:xfrm>
          <a:prstGeom prst="line">
            <a:avLst/>
          </a:prstGeom>
          <a:ln w="50800" cap="rnd" cmpd="sng">
            <a:solidFill>
              <a:schemeClr val="accent2"/>
            </a:solidFill>
            <a:prstDash val="sysDot"/>
            <a:round/>
            <a:headEnd type="none" w="sm" len="sm"/>
            <a:tailEnd type="none" w="med" len="lg"/>
          </a:ln>
        </p:spPr>
      </p:sp>
      <p:sp>
        <p:nvSpPr>
          <p:cNvPr id="3" name="文本框 1"/>
          <p:cNvSpPr txBox="1"/>
          <p:nvPr/>
        </p:nvSpPr>
        <p:spPr>
          <a:xfrm>
            <a:off x="2416175" y="3435350"/>
            <a:ext cx="3778250" cy="977265"/>
          </a:xfrm>
          <a:prstGeom prst="rect">
            <a:avLst/>
          </a:prstGeom>
          <a:noFill/>
        </p:spPr>
        <p:txBody>
          <a:bodyPr wrap="square" rtlCol="0" anchor="t">
            <a:spAutoFit/>
          </a:bodyPr>
          <a:p>
            <a:pPr algn="ctr" eaLnBrk="0" hangingPunct="0">
              <a:spcBef>
                <a:spcPct val="20000"/>
              </a:spcBef>
              <a:buClr>
                <a:schemeClr val="accent1"/>
              </a:buClr>
              <a:buSzPct val="80000"/>
            </a:pPr>
            <a:r>
              <a:rPr lang="zh-CN" altLang="en-US" sz="24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rPr>
              <a:t>软 件 学 院  罗 昕</a:t>
            </a:r>
            <a:endParaRPr lang="zh-CN" altLang="en-US" sz="24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endParaRPr>
          </a:p>
          <a:p>
            <a:pPr algn="ctr" eaLnBrk="0" hangingPunct="0">
              <a:spcBef>
                <a:spcPct val="20000"/>
              </a:spcBef>
              <a:buClr>
                <a:schemeClr val="accent1"/>
              </a:buClr>
              <a:buSzPct val="80000"/>
            </a:pPr>
            <a:r>
              <a:rPr lang="zh-CN" altLang="en-US" sz="2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rPr>
              <a:t>luoxin@sdu.edu.cn</a:t>
            </a:r>
            <a:endParaRPr lang="zh-CN" altLang="en-US" sz="2800" b="1" noProof="1" dirty="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cs typeface="微软雅黑" panose="020B0503020204020204" charset="-122"/>
              <a:sym typeface="+mn-ea"/>
            </a:endParaRPr>
          </a:p>
        </p:txBody>
      </p:sp>
      <p:pic>
        <p:nvPicPr>
          <p:cNvPr id="38913" name="图片 7" descr="C:/Users/ADMINI~1/AppData/Local/Temp/kaimatting/20200214164857/output_aiMatting_20200214164905.pngoutput_aiMatting_20200214164905"/>
          <p:cNvPicPr>
            <a:picLocks noChangeAspect="1"/>
          </p:cNvPicPr>
          <p:nvPr>
            <p:custDataLst>
              <p:tags r:id="rId1"/>
            </p:custDataLst>
          </p:nvPr>
        </p:nvPicPr>
        <p:blipFill>
          <a:blip r:embed="rId2"/>
          <a:srcRect l="4550" t="-3975" r="-1259" b="3975"/>
          <a:stretch>
            <a:fillRect/>
          </a:stretch>
        </p:blipFill>
        <p:spPr>
          <a:xfrm>
            <a:off x="0" y="0"/>
            <a:ext cx="1831975" cy="3090863"/>
          </a:xfrm>
          <a:prstGeom prst="rect">
            <a:avLst/>
          </a:prstGeom>
          <a:noFill/>
          <a:ln w="9525">
            <a:noFill/>
          </a:ln>
        </p:spPr>
      </p:pic>
      <p:pic>
        <p:nvPicPr>
          <p:cNvPr id="12" name="图片 11"/>
          <p:cNvPicPr>
            <a:picLocks noGrp="1" noChangeAspect="1"/>
          </p:cNvPicPr>
          <p:nvPr>
            <p:ph type="pic" sz="quarter" idx="4294967295"/>
            <p:custDataLst>
              <p:tags r:id="rId3"/>
            </p:custDataLst>
          </p:nvPr>
        </p:nvPicPr>
        <p:blipFill>
          <a:blip r:embed="rId4" cstate="print">
            <a:extLst>
              <a:ext uri="{28A0092B-C50C-407E-A947-70E740481C1C}">
                <a14:useLocalDpi xmlns:a14="http://schemas.microsoft.com/office/drawing/2010/main" val="0"/>
              </a:ext>
            </a:extLst>
          </a:blip>
          <a:srcRect l="42262" t="2804" r="4643" b="2804"/>
          <a:stretch>
            <a:fillRect/>
          </a:stretch>
        </p:blipFill>
        <p:spPr>
          <a:xfrm>
            <a:off x="6763385" y="2517135"/>
            <a:ext cx="2271385" cy="2272033"/>
          </a:xfrm>
          <a:custGeom>
            <a:avLst/>
            <a:gdLst>
              <a:gd name="connsiteX0" fmla="*/ 3236686 w 6473372"/>
              <a:gd name="connsiteY0" fmla="*/ 0 h 6473372"/>
              <a:gd name="connsiteX1" fmla="*/ 6473372 w 6473372"/>
              <a:gd name="connsiteY1" fmla="*/ 3236686 h 6473372"/>
              <a:gd name="connsiteX2" fmla="*/ 3236686 w 6473372"/>
              <a:gd name="connsiteY2" fmla="*/ 6473372 h 6473372"/>
              <a:gd name="connsiteX3" fmla="*/ 0 w 6473372"/>
              <a:gd name="connsiteY3" fmla="*/ 3236686 h 6473372"/>
              <a:gd name="connsiteX4" fmla="*/ 3236686 w 6473372"/>
              <a:gd name="connsiteY4" fmla="*/ 0 h 647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3372" h="6473372">
                <a:moveTo>
                  <a:pt x="3236686" y="0"/>
                </a:moveTo>
                <a:cubicBezTo>
                  <a:pt x="5024258" y="0"/>
                  <a:pt x="6473372" y="1449114"/>
                  <a:pt x="6473372" y="3236686"/>
                </a:cubicBezTo>
                <a:cubicBezTo>
                  <a:pt x="6473372" y="5024258"/>
                  <a:pt x="5024258" y="6473372"/>
                  <a:pt x="3236686" y="6473372"/>
                </a:cubicBezTo>
                <a:cubicBezTo>
                  <a:pt x="1449114" y="6473372"/>
                  <a:pt x="0" y="5024258"/>
                  <a:pt x="0" y="3236686"/>
                </a:cubicBezTo>
                <a:cubicBezTo>
                  <a:pt x="0" y="1449114"/>
                  <a:pt x="1449114" y="0"/>
                  <a:pt x="3236686" y="0"/>
                </a:cubicBezTo>
                <a:close/>
              </a:path>
            </a:pathLst>
          </a:custGeom>
        </p:spPr>
      </p:pic>
      <p:pic>
        <p:nvPicPr>
          <p:cNvPr id="13319" name="图片 1"/>
          <p:cNvPicPr>
            <a:picLocks noChangeAspect="1"/>
          </p:cNvPicPr>
          <p:nvPr>
            <p:custDataLst>
              <p:tags r:id="rId5"/>
            </p:custDataLst>
          </p:nvPr>
        </p:nvPicPr>
        <p:blipFill>
          <a:blip r:embed="rId6"/>
          <a:srcRect b="7820"/>
          <a:stretch>
            <a:fillRect/>
          </a:stretch>
        </p:blipFill>
        <p:spPr>
          <a:xfrm>
            <a:off x="260350" y="3227388"/>
            <a:ext cx="1497013" cy="1452562"/>
          </a:xfrm>
          <a:prstGeom prst="rect">
            <a:avLst/>
          </a:prstGeom>
          <a:noFill/>
          <a:ln w="9525">
            <a:noFill/>
          </a:ln>
        </p:spPr>
      </p:pic>
    </p:spTree>
  </p:cSld>
  <p:clrMapOvr>
    <a:masterClrMapping/>
  </p:clrMapOvr>
  <p:transition spd="med" advTm="3508"/>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人员管理计划 - 10.1.3</a:t>
            </a:r>
            <a:endParaRPr lang="zh-CN" altLang="en-US"/>
          </a:p>
        </p:txBody>
      </p:sp>
      <p:sp>
        <p:nvSpPr>
          <p:cNvPr id="3" name="内容占位符 2"/>
          <p:cNvSpPr>
            <a:spLocks noGrp="1"/>
          </p:cNvSpPr>
          <p:nvPr>
            <p:ph idx="1"/>
          </p:nvPr>
        </p:nvSpPr>
        <p:spPr>
          <a:xfrm>
            <a:off x="457200" y="1006475"/>
            <a:ext cx="8406765" cy="3587750"/>
          </a:xfrm>
        </p:spPr>
        <p:txBody>
          <a:bodyPr/>
          <a:p>
            <a:r>
              <a:rPr lang="zh-CN" altLang="en-US">
                <a:solidFill>
                  <a:schemeClr val="accent1"/>
                </a:solidFill>
                <a:effectLst/>
              </a:rPr>
              <a:t>软件项目中的开发人员是最大的资源</a:t>
            </a:r>
            <a:r>
              <a:rPr lang="zh-CN" altLang="en-US"/>
              <a:t>。对人员的配置、调度安排贯穿整个软件过程，人员的组织管理是否得当是影响软件项目质量的决定性因素。</a:t>
            </a:r>
            <a:endParaRPr lang="zh-CN" altLang="en-US"/>
          </a:p>
          <a:p>
            <a:endParaRPr lang="zh-CN" altLang="en-US"/>
          </a:p>
          <a:p>
            <a:r>
              <a:rPr lang="zh-CN" altLang="en-US"/>
              <a:t>安排人力资源的时候一定要合理，不能少也不可以过多。人数多了，进行沟通的渠道就多了，管理的复杂度就高了，对项目经理的要求也就高了。“贵精而不贵多”。</a:t>
            </a:r>
            <a:endParaRPr lang="zh-CN" altLang="en-US"/>
          </a:p>
          <a:p>
            <a:endParaRPr lang="zh-CN" altLang="en-US"/>
          </a:p>
          <a:p>
            <a:r>
              <a:rPr lang="zh-CN" altLang="en-US"/>
              <a:t>一般来说，一个开发小组的人数在5到10人之间最为合适。如果项目规模很大，可以采取层级式结构，配置若干个这样的开发小组。</a:t>
            </a:r>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人员管理计划 - 10.1.3</a:t>
            </a:r>
            <a:endParaRPr lang="zh-CN" altLang="en-US"/>
          </a:p>
        </p:txBody>
      </p:sp>
      <p:sp>
        <p:nvSpPr>
          <p:cNvPr id="3" name="内容占位符 2"/>
          <p:cNvSpPr>
            <a:spLocks noGrp="1"/>
          </p:cNvSpPr>
          <p:nvPr>
            <p:ph idx="1"/>
          </p:nvPr>
        </p:nvSpPr>
        <p:spPr/>
        <p:txBody>
          <a:bodyPr/>
          <a:p>
            <a:r>
              <a:rPr lang="zh-CN" altLang="en-US"/>
              <a:t>人员管理计划是人力资源规划的一个输出，描述了项目团队的人员何时加入团队和何时离开团队。作为项目计划一部分，其详细程度因项目而异。</a:t>
            </a:r>
            <a:endParaRPr lang="zh-CN"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人员管理计划</a:t>
            </a:r>
            <a:r>
              <a:rPr lang="en-US" altLang="zh-CN">
                <a:sym typeface="+mn-ea"/>
              </a:rPr>
              <a:t> - </a:t>
            </a:r>
            <a:r>
              <a:rPr lang="zh-CN" altLang="en-US">
                <a:sym typeface="+mn-ea"/>
              </a:rPr>
              <a:t>例</a:t>
            </a:r>
            <a:endParaRPr lang="zh-CN" altLang="en-US">
              <a:sym typeface="+mn-ea"/>
            </a:endParaRPr>
          </a:p>
        </p:txBody>
      </p:sp>
      <p:sp>
        <p:nvSpPr>
          <p:cNvPr id="3" name="内容占位符 2"/>
          <p:cNvSpPr>
            <a:spLocks noGrp="1"/>
          </p:cNvSpPr>
          <p:nvPr>
            <p:ph idx="1"/>
          </p:nvPr>
        </p:nvSpPr>
        <p:spPr>
          <a:xfrm>
            <a:off x="457200" y="1006475"/>
            <a:ext cx="8482330" cy="3587750"/>
          </a:xfrm>
        </p:spPr>
        <p:txBody>
          <a:bodyPr/>
          <a:p>
            <a:pPr marL="0" indent="0">
              <a:buNone/>
            </a:pPr>
            <a:r>
              <a:rPr lang="zh-CN" altLang="en-US" sz="1900">
                <a:solidFill>
                  <a:schemeClr val="accent1"/>
                </a:solidFill>
                <a:effectLst/>
              </a:rPr>
              <a:t>保证项目各阶段、各方面的工作能够按计划完成</a:t>
            </a:r>
            <a:r>
              <a:rPr lang="zh-CN" altLang="en-US" sz="1900"/>
              <a:t>。</a:t>
            </a:r>
            <a:endParaRPr lang="zh-CN" altLang="en-US" sz="1900"/>
          </a:p>
          <a:p>
            <a:r>
              <a:rPr lang="zh-CN" altLang="en-US" sz="1900"/>
              <a:t>技术组长1名，负责技术难题攻关，组间沟通协调；</a:t>
            </a:r>
            <a:endParaRPr lang="zh-CN" altLang="en-US" sz="1900"/>
          </a:p>
          <a:p>
            <a:r>
              <a:rPr lang="zh-CN" altLang="en-US" sz="1900"/>
              <a:t>需求人员3名，负责将用户需求转换成项目内的功能需求和非功能需求，编制项目需求规格说明书，针对每个集成版本与用户交流以获取需求的细化；</a:t>
            </a:r>
            <a:endParaRPr lang="zh-CN" altLang="en-US" sz="1900"/>
          </a:p>
          <a:p>
            <a:r>
              <a:rPr lang="zh-CN" altLang="en-US" sz="1900"/>
              <a:t>设计人员2名，负责根据需求规格说明书，进行系统设计；</a:t>
            </a:r>
            <a:endParaRPr lang="zh-CN" altLang="en-US" sz="1900"/>
          </a:p>
          <a:p>
            <a:r>
              <a:rPr lang="zh-CN" altLang="en-US" sz="1900"/>
              <a:t>开发人员5名，实现设计，完成用户功能；</a:t>
            </a:r>
            <a:endParaRPr lang="zh-CN" altLang="en-US" sz="1900"/>
          </a:p>
          <a:p>
            <a:r>
              <a:rPr lang="zh-CN" altLang="en-US" sz="1900"/>
              <a:t>集成人员1名，负责整套系统的编译集成，督促小组系统功能提交，及时发现各模块集成问题，起到各小组之间的沟通的纽带；</a:t>
            </a:r>
            <a:endParaRPr lang="zh-CN" altLang="en-US" sz="1900"/>
          </a:p>
          <a:p>
            <a:r>
              <a:rPr lang="zh-CN" altLang="en-US" sz="1900"/>
              <a:t>测试人员2名，对集成人员集成的版本进行测试，尽可能地发现程序缺 陷，以及未满足需求的设计；</a:t>
            </a:r>
            <a:endParaRPr lang="zh-CN" altLang="en-US" sz="1900"/>
          </a:p>
          <a:p>
            <a:r>
              <a:rPr lang="zh-CN" altLang="en-US" sz="1900"/>
              <a:t>文档整理人员1名，负责小组内产生文档的整合、统一。</a:t>
            </a:r>
            <a:endParaRPr lang="en-US" altLang="zh-CN" sz="19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Rectangle 2"/>
          <p:cNvSpPr>
            <a:spLocks noGrp="1"/>
          </p:cNvSpPr>
          <p:nvPr>
            <p:ph type="title"/>
          </p:nvPr>
        </p:nvSpPr>
        <p:spPr/>
        <p:txBody>
          <a:bodyPr vert="horz" wrap="square" lIns="91440" tIns="45720" rIns="91440" bIns="45720" anchor="t" anchorCtr="0"/>
          <a:p>
            <a:pPr eaLnBrk="1" hangingPunct="1"/>
            <a:r>
              <a:rPr lang="zh-CN" altLang="en-US"/>
              <a:t>人员管理计划 - 例</a:t>
            </a:r>
            <a:endParaRPr lang="zh-CN" altLang="en-US"/>
          </a:p>
        </p:txBody>
      </p:sp>
      <p:sp>
        <p:nvSpPr>
          <p:cNvPr id="2" name="内容占位符 1"/>
          <p:cNvSpPr>
            <a:spLocks noGrp="1"/>
          </p:cNvSpPr>
          <p:nvPr>
            <p:ph idx="1"/>
          </p:nvPr>
        </p:nvSpPr>
        <p:spPr/>
        <p:txBody>
          <a:bodyPr/>
          <a:p>
            <a:endParaRPr lang="zh-CN" altLang="en-US"/>
          </a:p>
        </p:txBody>
      </p:sp>
      <p:pic>
        <p:nvPicPr>
          <p:cNvPr id="49154" name="Picture 4" descr="HRplan"/>
          <p:cNvPicPr>
            <a:picLocks noChangeAspect="1"/>
          </p:cNvPicPr>
          <p:nvPr/>
        </p:nvPicPr>
        <p:blipFill>
          <a:blip r:embed="rId1"/>
          <a:srcRect l="2302" t="7809" b="310"/>
          <a:stretch>
            <a:fillRect/>
          </a:stretch>
        </p:blipFill>
        <p:spPr>
          <a:xfrm>
            <a:off x="154940" y="771525"/>
            <a:ext cx="8833485" cy="4338955"/>
          </a:xfrm>
          <a:prstGeom prst="rect">
            <a:avLst/>
          </a:prstGeom>
          <a:noFill/>
          <a:ln w="9525">
            <a:noFill/>
          </a:ln>
        </p:spPr>
      </p:pic>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Rectangle 2"/>
          <p:cNvSpPr>
            <a:spLocks noGrp="1"/>
          </p:cNvSpPr>
          <p:nvPr>
            <p:ph type="title"/>
          </p:nvPr>
        </p:nvSpPr>
        <p:spPr/>
        <p:txBody>
          <a:bodyPr vert="horz" wrap="square" lIns="91440" tIns="45720" rIns="91440" bIns="45720" anchor="t" anchorCtr="0"/>
          <a:p>
            <a:pPr eaLnBrk="1" hangingPunct="1"/>
            <a:r>
              <a:rPr lang="zh-CN" altLang="en-US"/>
              <a:t>人员管理计划 - 例</a:t>
            </a:r>
            <a:endParaRPr lang="zh-CN" altLang="en-US"/>
          </a:p>
        </p:txBody>
      </p:sp>
      <p:sp>
        <p:nvSpPr>
          <p:cNvPr id="3" name="内容占位符 2"/>
          <p:cNvSpPr>
            <a:spLocks noGrp="1"/>
          </p:cNvSpPr>
          <p:nvPr>
            <p:ph idx="1"/>
          </p:nvPr>
        </p:nvSpPr>
        <p:spPr/>
        <p:txBody>
          <a:bodyPr/>
          <a:p>
            <a:endParaRPr lang="zh-CN" altLang="en-US"/>
          </a:p>
        </p:txBody>
      </p:sp>
      <p:pic>
        <p:nvPicPr>
          <p:cNvPr id="49154" name="Picture 4" descr="HRplan"/>
          <p:cNvPicPr>
            <a:picLocks noChangeAspect="1"/>
          </p:cNvPicPr>
          <p:nvPr/>
        </p:nvPicPr>
        <p:blipFill>
          <a:blip r:embed="rId1"/>
          <a:srcRect l="2302" t="7809" r="76559" b="52833"/>
          <a:stretch>
            <a:fillRect/>
          </a:stretch>
        </p:blipFill>
        <p:spPr>
          <a:xfrm>
            <a:off x="154940" y="760730"/>
            <a:ext cx="4156075" cy="4041140"/>
          </a:xfrm>
          <a:prstGeom prst="rect">
            <a:avLst/>
          </a:prstGeom>
          <a:noFill/>
          <a:ln w="9525">
            <a:noFill/>
          </a:ln>
        </p:spPr>
      </p:pic>
      <p:pic>
        <p:nvPicPr>
          <p:cNvPr id="2" name="Picture 4" descr="HRplan"/>
          <p:cNvPicPr>
            <a:picLocks noChangeAspect="1"/>
          </p:cNvPicPr>
          <p:nvPr/>
        </p:nvPicPr>
        <p:blipFill>
          <a:blip r:embed="rId1"/>
          <a:srcRect l="68298" t="7809" b="53236"/>
          <a:stretch>
            <a:fillRect/>
          </a:stretch>
        </p:blipFill>
        <p:spPr>
          <a:xfrm>
            <a:off x="4030980" y="760730"/>
            <a:ext cx="4813935" cy="4004945"/>
          </a:xfrm>
          <a:prstGeom prst="rect">
            <a:avLst/>
          </a:prstGeom>
          <a:noFill/>
          <a:ln w="9525">
            <a:noFill/>
          </a:ln>
        </p:spPr>
      </p:pic>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标题 1"/>
          <p:cNvSpPr>
            <a:spLocks noGrp="1"/>
          </p:cNvSpPr>
          <p:nvPr>
            <p:ph type="title"/>
          </p:nvPr>
        </p:nvSpPr>
        <p:spPr/>
        <p:txBody>
          <a:bodyPr anchor="ctr" anchorCtr="0"/>
          <a:p>
            <a:r>
              <a:rPr lang="zh-CN" altLang="en-US"/>
              <a:t>软件项目配置管理计划 学习要点</a:t>
            </a:r>
            <a:endParaRPr lang="zh-CN" altLang="en-US"/>
          </a:p>
        </p:txBody>
      </p:sp>
      <p:sp>
        <p:nvSpPr>
          <p:cNvPr id="50178" name="内容占位符 2"/>
          <p:cNvSpPr>
            <a:spLocks noGrp="1"/>
          </p:cNvSpPr>
          <p:nvPr>
            <p:ph idx="1"/>
          </p:nvPr>
        </p:nvSpPr>
        <p:spPr/>
        <p:txBody>
          <a:bodyPr anchor="t"/>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一、项目人员计划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1" i="0" u="none" strike="noStrike" kern="0" cap="none" spc="0" normalizeH="0" baseline="0" noProof="1">
                <a:solidFill>
                  <a:schemeClr val="accent1"/>
                </a:solidFill>
                <a:cs typeface="微软雅黑" panose="020B0503020204020204" charset="-122"/>
              </a:rPr>
              <a:t>二、干系人管理计划</a:t>
            </a:r>
            <a:endParaRPr kumimoji="0" lang="zh-CN" altLang="en-US" sz="2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sym typeface="+mn-ea"/>
              </a:rPr>
              <a:t>	10.2.1 </a:t>
            </a:r>
            <a:r>
              <a:rPr kumimoji="0" lang="zh-CN" altLang="en-US" sz="1800" b="1" i="0" u="none" strike="noStrike" kern="0" cap="none" spc="0" normalizeH="0" baseline="0" noProof="1">
                <a:solidFill>
                  <a:schemeClr val="accent1"/>
                </a:solidFill>
                <a:cs typeface="微软雅黑" panose="020B0503020204020204" charset="-122"/>
                <a:sym typeface="+mn-ea"/>
              </a:rPr>
              <a:t>识别项目干系人</a:t>
            </a:r>
            <a:endParaRPr kumimoji="0" lang="zh-CN" altLang="en-US" sz="1800" b="1" i="0" u="none" strike="noStrike" kern="0" cap="none" spc="0" normalizeH="0" baseline="0" noProof="1">
              <a:solidFill>
                <a:schemeClr val="accent1"/>
              </a:solidFill>
              <a:cs typeface="微软雅黑" panose="020B0503020204020204" charset="-122"/>
              <a:sym typeface="+mn-ea"/>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sym typeface="+mn-ea"/>
              </a:rPr>
              <a:t>	10.2.2 </a:t>
            </a:r>
            <a:r>
              <a:rPr kumimoji="0" lang="zh-CN" altLang="en-US" sz="1800" b="1" i="0" u="none" strike="noStrike" kern="0" cap="none" spc="0" normalizeH="0" baseline="0" noProof="1">
                <a:solidFill>
                  <a:schemeClr val="accent1"/>
                </a:solidFill>
                <a:cs typeface="微软雅黑" panose="020B0503020204020204" charset="-122"/>
                <a:sym typeface="+mn-ea"/>
              </a:rPr>
              <a:t>按重要性对干系人进行分析</a:t>
            </a:r>
            <a:endParaRPr kumimoji="0" lang="zh-CN" altLang="en-US" sz="1800" b="1" i="0" u="none" strike="noStrike" kern="0" cap="none" spc="0" normalizeH="0" baseline="0" noProof="1">
              <a:solidFill>
                <a:schemeClr val="accent1"/>
              </a:solidFill>
              <a:cs typeface="微软雅黑" panose="020B0503020204020204" charset="-122"/>
              <a:sym typeface="+mn-ea"/>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sym typeface="+mn-ea"/>
              </a:rPr>
              <a:t>	10.2.3 </a:t>
            </a:r>
            <a:r>
              <a:rPr kumimoji="0" lang="zh-CN" altLang="en-US" sz="1800" b="1" i="0" u="none" strike="noStrike" kern="0" cap="none" spc="0" normalizeH="0" baseline="0" noProof="1">
                <a:solidFill>
                  <a:schemeClr val="accent1"/>
                </a:solidFill>
                <a:cs typeface="微软雅黑" panose="020B0503020204020204" charset="-122"/>
                <a:sym typeface="+mn-ea"/>
              </a:rPr>
              <a:t>按支持度对干系人进行分析</a:t>
            </a:r>
            <a:endParaRPr kumimoji="0" lang="zh-CN" altLang="en-US" sz="1800" b="1" i="0" u="none" strike="noStrike" kern="0" cap="none" spc="0" normalizeH="0" baseline="0" noProof="1">
              <a:solidFill>
                <a:schemeClr val="accent1"/>
              </a:solidFill>
              <a:cs typeface="微软雅黑" panose="020B0503020204020204" charset="-122"/>
              <a:sym typeface="+mn-ea"/>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10.2.4 </a:t>
            </a:r>
            <a:r>
              <a:rPr kumimoji="0" lang="zh-CN" altLang="en-US" sz="1800" b="1" i="0" u="none" strike="noStrike" kern="0" cap="none" spc="0" normalizeH="0" baseline="0" noProof="1">
                <a:solidFill>
                  <a:schemeClr val="accent1"/>
                </a:solidFill>
                <a:cs typeface="微软雅黑" panose="020B0503020204020204" charset="-122"/>
              </a:rPr>
              <a:t>项目干系人分析坐标格</a:t>
            </a:r>
            <a:endParaRPr kumimoji="0" lang="zh-CN" altLang="en-US" sz="1800" b="1" i="0" u="none" strike="noStrike" kern="0" cap="none" spc="0" normalizeH="0" baseline="0" noProof="1">
              <a:solidFill>
                <a:schemeClr val="accent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三、沟通计划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四、案例分析</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五、课程实践</a:t>
            </a:r>
            <a:endParaRPr kumimoji="0" lang="zh-CN" altLang="en-US" sz="2800" b="0" i="0" u="none" strike="noStrike" kern="0" cap="none" spc="0" normalizeH="0" baseline="0" noProof="1">
              <a:solidFill>
                <a:schemeClr val="tx1"/>
              </a:solidFill>
              <a:cs typeface="微软雅黑" panose="020B0503020204020204" charset="-122"/>
            </a:endParaRPr>
          </a:p>
        </p:txBody>
      </p:sp>
    </p:spTree>
  </p:cSld>
  <p:clrMapOvr>
    <a:masterClrMapping/>
  </p:clrMapOvr>
  <p:transition spd="med">
    <p:zoom dir="in"/>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endParaRPr lang="zh-CN" altLang="en-US">
              <a:sym typeface="+mn-ea"/>
            </a:endParaRPr>
          </a:p>
        </p:txBody>
      </p:sp>
      <p:sp>
        <p:nvSpPr>
          <p:cNvPr id="3" name="内容占位符 2"/>
          <p:cNvSpPr>
            <a:spLocks noGrp="1"/>
          </p:cNvSpPr>
          <p:nvPr>
            <p:ph idx="1"/>
          </p:nvPr>
        </p:nvSpPr>
        <p:spPr/>
        <p:txBody>
          <a:bodyPr/>
          <a:p>
            <a:r>
              <a:rPr lang="zh-CN" altLang="en-US">
                <a:solidFill>
                  <a:schemeClr val="accent1"/>
                </a:solidFill>
                <a:effectLst/>
              </a:rPr>
              <a:t>干系人</a:t>
            </a:r>
            <a:r>
              <a:rPr lang="zh-CN" altLang="en-US"/>
              <a:t>（stakeholder）是能影响项目决策、活动或者结果的个人、群体或者组织，以及会受到或者自认为会受到项目决策、活动或者结果影响的个人、群体或者组织。</a:t>
            </a:r>
            <a:endParaRPr lang="zh-CN" altLang="en-US"/>
          </a:p>
          <a:p>
            <a:endParaRPr lang="zh-CN" altLang="en-US"/>
          </a:p>
          <a:p>
            <a:r>
              <a:rPr lang="zh-CN" altLang="en-US"/>
              <a:t>在软件项目进行 过程中，有时一些人员会左右项目的成败</a:t>
            </a:r>
            <a:endParaRPr lang="zh-CN" altLang="en-US"/>
          </a:p>
          <a:p>
            <a:endParaRPr lang="zh-CN" altLang="en-US"/>
          </a:p>
          <a:p>
            <a:endParaRPr lang="zh-CN" altLang="en-US"/>
          </a:p>
        </p:txBody>
      </p:sp>
      <p:pic>
        <p:nvPicPr>
          <p:cNvPr id="40966" name="Picture 6"/>
          <p:cNvPicPr>
            <a:picLocks noChangeAspect="1"/>
          </p:cNvPicPr>
          <p:nvPr/>
        </p:nvPicPr>
        <p:blipFill>
          <a:blip r:embed="rId1"/>
          <a:stretch>
            <a:fillRect/>
          </a:stretch>
        </p:blipFill>
        <p:spPr>
          <a:xfrm>
            <a:off x="6012180" y="2931795"/>
            <a:ext cx="2599690" cy="1821180"/>
          </a:xfrm>
          <a:prstGeom prst="rect">
            <a:avLst/>
          </a:prstGeom>
          <a:noFill/>
          <a:ln w="25400">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0966"/>
                                        </p:tgtEl>
                                        <p:attrNameLst>
                                          <p:attrName>style.visibility</p:attrName>
                                        </p:attrNameLst>
                                      </p:cBhvr>
                                      <p:to>
                                        <p:strVal val="visible"/>
                                      </p:to>
                                    </p:set>
                                    <p:animEffect transition="in" filter="blinds(horizontal)">
                                      <p:cBhvr>
                                        <p:cTn id="10" dur="500"/>
                                        <p:tgtEl>
                                          <p:spTgt spid="409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项目干系人计划</a:t>
            </a:r>
            <a:endParaRPr lang="zh-CN" altLang="en-US"/>
          </a:p>
        </p:txBody>
      </p:sp>
      <p:sp>
        <p:nvSpPr>
          <p:cNvPr id="3" name="内容占位符 2"/>
          <p:cNvSpPr>
            <a:spLocks noGrp="1"/>
          </p:cNvSpPr>
          <p:nvPr>
            <p:ph idx="1"/>
          </p:nvPr>
        </p:nvSpPr>
        <p:spPr>
          <a:xfrm>
            <a:off x="457200" y="934720"/>
            <a:ext cx="8229600" cy="3803015"/>
          </a:xfrm>
        </p:spPr>
        <p:txBody>
          <a:bodyPr/>
          <a:p>
            <a:r>
              <a:rPr lang="zh-CN" altLang="en-US">
                <a:sym typeface="+mn-ea"/>
              </a:rPr>
              <a:t>因此，项目经理应该识别出对项目有关键作用的人，然后进行规划，以保证项目的顺利进行。</a:t>
            </a:r>
            <a:endParaRPr lang="zh-CN" altLang="en-US"/>
          </a:p>
          <a:p>
            <a:endParaRPr lang="zh-CN" altLang="en-US"/>
          </a:p>
          <a:p>
            <a:r>
              <a:rPr lang="zh-CN" altLang="en-US">
                <a:solidFill>
                  <a:schemeClr val="accent1"/>
                </a:solidFill>
                <a:effectLst/>
              </a:rPr>
              <a:t>干系人管理计划</a:t>
            </a:r>
            <a:r>
              <a:rPr lang="zh-CN" altLang="en-US"/>
              <a:t>就是基于对干系人需求、利益和潜在影响的分析，定义用于有效调动干系人参与项目决策和执行过程、程序、工具和技术。</a:t>
            </a:r>
            <a:endParaRPr lang="zh-CN" altLang="en-US"/>
          </a:p>
          <a:p>
            <a:endParaRPr lang="zh-CN" altLang="en-US"/>
          </a:p>
          <a:p>
            <a:r>
              <a:rPr lang="zh-CN" altLang="en-US">
                <a:solidFill>
                  <a:schemeClr val="accent1"/>
                </a:solidFill>
                <a:effectLst/>
              </a:rPr>
              <a:t>识别项目干系人</a:t>
            </a:r>
            <a:endParaRPr lang="zh-CN" altLang="en-US">
              <a:solidFill>
                <a:schemeClr val="accent1"/>
              </a:solidFill>
              <a:effectLst/>
            </a:endParaRPr>
          </a:p>
          <a:p>
            <a:r>
              <a:rPr lang="zh-CN" altLang="en-US">
                <a:solidFill>
                  <a:schemeClr val="accent1"/>
                </a:solidFill>
                <a:effectLst/>
              </a:rPr>
              <a:t>按重要性对干系人进行分析</a:t>
            </a:r>
            <a:endParaRPr lang="zh-CN" altLang="en-US">
              <a:solidFill>
                <a:schemeClr val="accent1"/>
              </a:solidFill>
              <a:effectLst/>
            </a:endParaRPr>
          </a:p>
          <a:p>
            <a:r>
              <a:rPr lang="zh-CN" altLang="en-US">
                <a:solidFill>
                  <a:schemeClr val="accent1"/>
                </a:solidFill>
                <a:effectLst/>
              </a:rPr>
              <a:t>按支持度对干系人进行分析</a:t>
            </a:r>
            <a:endParaRPr lang="zh-CN" altLang="en-US">
              <a:solidFill>
                <a:schemeClr val="accent1"/>
              </a:solidFill>
              <a:effectLst/>
            </a:endParaRPr>
          </a:p>
          <a:p>
            <a:r>
              <a:rPr lang="zh-CN" altLang="en-US">
                <a:solidFill>
                  <a:schemeClr val="accent1"/>
                </a:solidFill>
                <a:effectLst/>
              </a:rPr>
              <a:t>项目干系人分析坐标格</a:t>
            </a:r>
            <a:endParaRPr lang="zh-CN" altLang="en-US">
              <a:solidFill>
                <a:schemeClr val="accent1"/>
              </a:solidFill>
              <a:effectLs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 </a:t>
            </a:r>
            <a:r>
              <a:rPr lang="zh-CN" altLang="en-US">
                <a:sym typeface="+mn-ea"/>
              </a:rPr>
              <a:t>识别干系人 </a:t>
            </a:r>
            <a:endParaRPr lang="zh-CN" altLang="en-US"/>
          </a:p>
        </p:txBody>
      </p:sp>
      <p:sp>
        <p:nvSpPr>
          <p:cNvPr id="3" name="内容占位符 2"/>
          <p:cNvSpPr>
            <a:spLocks noGrp="1"/>
          </p:cNvSpPr>
          <p:nvPr>
            <p:ph idx="1"/>
          </p:nvPr>
        </p:nvSpPr>
        <p:spPr/>
        <p:txBody>
          <a:bodyPr/>
          <a:p>
            <a:r>
              <a:rPr lang="zh-CN" altLang="en-US"/>
              <a:t>干系人识别即识别出干系人、分析和记录他们的相关信息，如联络信息、他们的利益、参与度、影响力以及对项目成功的潜在影响。</a:t>
            </a:r>
            <a:endParaRPr lang="zh-CN" altLang="en-US"/>
          </a:p>
          <a:p>
            <a:endParaRPr lang="zh-CN" altLang="en-US"/>
          </a:p>
          <a:p>
            <a:pPr>
              <a:buFont typeface="Wingdings" panose="05000000000000000000" charset="0"/>
              <a:buChar char="l"/>
            </a:pPr>
            <a:r>
              <a:rPr lang="zh-CN" altLang="en-US">
                <a:sym typeface="+mn-ea"/>
              </a:rPr>
              <a:t>每个项目都会涉及很多干系人，每个干系人又会顾及项目对自己产生的不同程度的利害影响</a:t>
            </a:r>
            <a:endParaRPr lang="zh-CN" altLang="en-US">
              <a:sym typeface="+mn-ea"/>
            </a:endParaRPr>
          </a:p>
          <a:p>
            <a:pPr>
              <a:buFont typeface="Wingdings" panose="05000000000000000000" charset="0"/>
              <a:buChar char="l"/>
            </a:pPr>
            <a:endParaRPr lang="zh-CN" altLang="en-US"/>
          </a:p>
          <a:p>
            <a:pPr>
              <a:buFont typeface="Wingdings" panose="05000000000000000000" charset="0"/>
              <a:buChar char="l"/>
            </a:pPr>
            <a:r>
              <a:rPr lang="zh-CN" altLang="en-US">
                <a:solidFill>
                  <a:schemeClr val="accent1"/>
                </a:solidFill>
                <a:effectLst/>
                <a:sym typeface="+mn-ea"/>
              </a:rPr>
              <a:t>对甲方干系人的识别和分析是重中之重</a:t>
            </a:r>
            <a:endParaRPr lang="zh-CN" altLang="en-US">
              <a:solidFill>
                <a:schemeClr val="accent1"/>
              </a:solidFill>
              <a:effectLst/>
              <a:sym typeface="+mn-ea"/>
            </a:endParaRPr>
          </a:p>
          <a:p>
            <a:pPr>
              <a:buFont typeface="Wingdings" panose="05000000000000000000" charset="0"/>
              <a:buChar char="l"/>
            </a:pPr>
            <a:endParaRPr lang="zh-CN" altLang="en-US"/>
          </a:p>
          <a:p>
            <a:pPr>
              <a:buFont typeface="Wingdings" panose="05000000000000000000" charset="0"/>
              <a:buChar char="l"/>
            </a:pPr>
            <a:r>
              <a:rPr lang="zh-CN" altLang="en-US">
                <a:sym typeface="+mn-ea"/>
              </a:rPr>
              <a:t>分析干系人之间的关系和历史渊源，处理好</a:t>
            </a:r>
            <a:r>
              <a:rPr lang="zh-CN" altLang="en-US">
                <a:sym typeface="+mn-ea"/>
              </a:rPr>
              <a:t>他们之间关系</a:t>
            </a:r>
            <a:endParaRPr lang="zh-CN" altLang="en-US"/>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blinds(horizontal)">
                                      <p:cBhvr>
                                        <p:cTn id="10" dur="500"/>
                                        <p:tgtEl>
                                          <p:spTgt spid="3">
                                            <p:txEl>
                                              <p:pRg st="4" end="4"/>
                                            </p:txEl>
                                          </p:spTgt>
                                        </p:tgtEl>
                                      </p:cBhvr>
                                    </p:animEffect>
                                  </p:childTnLst>
                                </p:cTn>
                              </p:par>
                              <p:par>
                                <p:cTn id="11" presetID="3" presetClass="entr" presetSubtype="10" fill="hold" nodeType="withEffect">
                                  <p:stCondLst>
                                    <p:cond delay="40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blinds(horizontal)">
                                      <p:cBhvr>
                                        <p:cTn id="1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标题 1"/>
          <p:cNvSpPr>
            <a:spLocks noGrp="1"/>
          </p:cNvSpPr>
          <p:nvPr>
            <p:ph type="title"/>
          </p:nvPr>
        </p:nvSpPr>
        <p:spPr/>
        <p:txBody>
          <a:bodyPr anchor="ctr" anchorCtr="0"/>
          <a:p>
            <a:r>
              <a:rPr lang="zh-CN" altLang="en-US">
                <a:sym typeface="+mn-ea"/>
              </a:rPr>
              <a:t>项目干系人计划</a:t>
            </a:r>
            <a:r>
              <a:rPr lang="en-US" altLang="zh-CN">
                <a:sym typeface="+mn-ea"/>
              </a:rPr>
              <a:t> - </a:t>
            </a:r>
            <a:r>
              <a:rPr lang="zh-CN" altLang="en-US">
                <a:sym typeface="+mn-ea"/>
              </a:rPr>
              <a:t>识别干系人 </a:t>
            </a:r>
            <a:endParaRPr lang="zh-CN" altLang="en-US"/>
          </a:p>
        </p:txBody>
      </p:sp>
      <p:sp>
        <p:nvSpPr>
          <p:cNvPr id="53250" name="内容占位符 2"/>
          <p:cNvSpPr>
            <a:spLocks noGrp="1"/>
          </p:cNvSpPr>
          <p:nvPr>
            <p:ph idx="1"/>
          </p:nvPr>
        </p:nvSpPr>
        <p:spPr/>
        <p:txBody>
          <a:bodyPr anchor="t" anchorCtr="0"/>
          <a:p>
            <a:pPr marL="0" indent="0">
              <a:buNone/>
            </a:pPr>
            <a:r>
              <a:rPr lang="zh-CN" altLang="en-US"/>
              <a:t>下面都可以是主要项目干系人</a:t>
            </a:r>
            <a:endParaRPr lang="zh-CN" altLang="en-US"/>
          </a:p>
          <a:p>
            <a:r>
              <a:rPr lang="zh-CN" altLang="en-US"/>
              <a:t>项目经理</a:t>
            </a:r>
            <a:endParaRPr lang="zh-CN" altLang="en-US"/>
          </a:p>
          <a:p>
            <a:r>
              <a:rPr lang="zh-CN" altLang="en-US"/>
              <a:t>客户</a:t>
            </a:r>
            <a:endParaRPr lang="zh-CN" altLang="en-US"/>
          </a:p>
          <a:p>
            <a:r>
              <a:rPr lang="zh-CN" altLang="en-US"/>
              <a:t>用户</a:t>
            </a:r>
            <a:endParaRPr lang="zh-CN" altLang="en-US"/>
          </a:p>
          <a:p>
            <a:r>
              <a:rPr lang="zh-CN" altLang="en-US"/>
              <a:t>项目执行组织</a:t>
            </a:r>
            <a:endParaRPr lang="zh-CN" altLang="en-US"/>
          </a:p>
          <a:p>
            <a:pPr marL="257175" indent="-257175" eaLnBrk="0" hangingPunct="0">
              <a:spcBef>
                <a:spcPct val="15000"/>
              </a:spcBef>
              <a:buClr>
                <a:schemeClr val="accent1"/>
              </a:buClr>
              <a:buSzPct val="80000"/>
              <a:buFont typeface="Wingdings" panose="05000000000000000000" pitchFamily="2" charset="2"/>
              <a:buChar char="n"/>
            </a:pPr>
            <a:r>
              <a:rPr lang="zh-CN" altLang="en-US">
                <a:sym typeface="+mn-ea"/>
              </a:rPr>
              <a:t>团队成员</a:t>
            </a:r>
            <a:endParaRPr lang="zh-CN" altLang="en-US">
              <a:latin typeface="微软雅黑" panose="020B0503020204020204" charset="-122"/>
              <a:ea typeface="微软雅黑" panose="020B0503020204020204" charset="-122"/>
            </a:endParaRPr>
          </a:p>
          <a:p>
            <a:pPr marL="257175" indent="-257175" eaLnBrk="0" hangingPunct="0">
              <a:spcBef>
                <a:spcPct val="15000"/>
              </a:spcBef>
              <a:buClr>
                <a:schemeClr val="accent1"/>
              </a:buClr>
              <a:buSzPct val="80000"/>
              <a:buFont typeface="Wingdings" panose="05000000000000000000" pitchFamily="2" charset="2"/>
              <a:buChar char="n"/>
            </a:pPr>
            <a:r>
              <a:rPr lang="zh-CN" altLang="en-US">
                <a:sym typeface="+mn-ea"/>
              </a:rPr>
              <a:t>出资人</a:t>
            </a:r>
            <a:endParaRPr lang="zh-CN" altLang="en-US">
              <a:latin typeface="微软雅黑" panose="020B0503020204020204" charset="-122"/>
              <a:ea typeface="微软雅黑" panose="020B0503020204020204" charset="-122"/>
            </a:endParaRPr>
          </a:p>
          <a:p>
            <a:pPr marL="257175" indent="-257175" eaLnBrk="0" hangingPunct="0">
              <a:spcBef>
                <a:spcPct val="15000"/>
              </a:spcBef>
              <a:buClr>
                <a:schemeClr val="accent1"/>
              </a:buClr>
              <a:buSzPct val="80000"/>
              <a:buFont typeface="Wingdings" panose="05000000000000000000" pitchFamily="2" charset="2"/>
              <a:buChar char="n"/>
            </a:pPr>
            <a:r>
              <a:rPr lang="zh-CN" altLang="en-US">
                <a:sym typeface="+mn-ea"/>
              </a:rPr>
              <a:t>承包人</a:t>
            </a:r>
            <a:endParaRPr lang="zh-CN" altLang="en-US">
              <a:latin typeface="微软雅黑" panose="020B0503020204020204" charset="-122"/>
              <a:ea typeface="微软雅黑" panose="020B0503020204020204" charset="-122"/>
            </a:endParaRPr>
          </a:p>
          <a:p>
            <a:pPr marL="257175" indent="-257175" eaLnBrk="0" hangingPunct="0">
              <a:spcBef>
                <a:spcPct val="15000"/>
              </a:spcBef>
              <a:buClr>
                <a:schemeClr val="accent1"/>
              </a:buClr>
              <a:buSzPct val="80000"/>
              <a:buFont typeface="Wingdings" panose="05000000000000000000" pitchFamily="2" charset="2"/>
              <a:buChar char="n"/>
            </a:pPr>
            <a:r>
              <a:rPr lang="zh-CN" altLang="en-US">
                <a:sym typeface="+mn-ea"/>
              </a:rPr>
              <a:t>供货人</a:t>
            </a:r>
            <a:endParaRPr lang="zh-CN" altLang="en-US">
              <a:latin typeface="微软雅黑" panose="020B0503020204020204" charset="-122"/>
              <a:ea typeface="微软雅黑" panose="020B0503020204020204" charset="-122"/>
            </a:endParaRPr>
          </a:p>
          <a:p>
            <a:endParaRPr lang="zh-CN" altLang="en-US"/>
          </a:p>
          <a:p>
            <a:endParaRPr lang="zh-CN" altLang="en-US"/>
          </a:p>
          <a:p>
            <a:endParaRPr lang="zh-CN" altLang="en-US"/>
          </a:p>
          <a:p>
            <a:pPr>
              <a:buFont typeface="Wingdings" panose="05000000000000000000" charset="0"/>
              <a:buChar char="l"/>
            </a:pPr>
            <a:endParaRPr lang="zh-CN" altLang="en-US"/>
          </a:p>
        </p:txBody>
      </p:sp>
      <p:pic>
        <p:nvPicPr>
          <p:cNvPr id="3" name="图片 2"/>
          <p:cNvPicPr>
            <a:picLocks noChangeAspect="1"/>
          </p:cNvPicPr>
          <p:nvPr/>
        </p:nvPicPr>
        <p:blipFill>
          <a:blip r:embed="rId1"/>
          <a:stretch>
            <a:fillRect/>
          </a:stretch>
        </p:blipFill>
        <p:spPr>
          <a:xfrm>
            <a:off x="3347720" y="1923415"/>
            <a:ext cx="5532438" cy="1993900"/>
          </a:xfrm>
          <a:prstGeom prst="rect">
            <a:avLst/>
          </a:prstGeom>
          <a:noFill/>
          <a:ln w="12700" cap="flat" cmpd="sng">
            <a:solidFill>
              <a:srgbClr val="0F2E6B"/>
            </a:solidFill>
            <a:prstDash val="solid"/>
            <a:round/>
            <a:headEnd type="none" w="med" len="med"/>
            <a:tailEnd type="none" w="med" len="med"/>
          </a:ln>
        </p:spPr>
      </p:pic>
      <p:pic>
        <p:nvPicPr>
          <p:cNvPr id="2" name="图片 1"/>
          <p:cNvPicPr>
            <a:picLocks noChangeAspect="1"/>
          </p:cNvPicPr>
          <p:nvPr/>
        </p:nvPicPr>
        <p:blipFill>
          <a:blip r:embed="rId2"/>
          <a:stretch>
            <a:fillRect/>
          </a:stretch>
        </p:blipFill>
        <p:spPr>
          <a:xfrm>
            <a:off x="4427855" y="3939540"/>
            <a:ext cx="3596005" cy="3924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3250">
                                            <p:txEl>
                                              <p:pRg st="0" end="0"/>
                                            </p:txEl>
                                          </p:spTgt>
                                        </p:tgtEl>
                                        <p:attrNameLst>
                                          <p:attrName>style.visibility</p:attrName>
                                        </p:attrNameLst>
                                      </p:cBhvr>
                                      <p:to>
                                        <p:strVal val="visible"/>
                                      </p:to>
                                    </p:set>
                                    <p:animEffect transition="in" filter="blinds(horizontal)">
                                      <p:cBhvr>
                                        <p:cTn id="7" dur="500"/>
                                        <p:tgtEl>
                                          <p:spTgt spid="53250">
                                            <p:txEl>
                                              <p:pRg st="0" end="0"/>
                                            </p:txEl>
                                          </p:spTgt>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53250">
                                            <p:txEl>
                                              <p:pRg st="1" end="1"/>
                                            </p:txEl>
                                          </p:spTgt>
                                        </p:tgtEl>
                                        <p:attrNameLst>
                                          <p:attrName>style.visibility</p:attrName>
                                        </p:attrNameLst>
                                      </p:cBhvr>
                                      <p:to>
                                        <p:strVal val="visible"/>
                                      </p:to>
                                    </p:set>
                                    <p:animEffect transition="in" filter="blinds(horizontal)">
                                      <p:cBhvr>
                                        <p:cTn id="11" dur="500"/>
                                        <p:tgtEl>
                                          <p:spTgt spid="53250">
                                            <p:txEl>
                                              <p:pRg st="1" end="1"/>
                                            </p:txEl>
                                          </p:spTgt>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53250">
                                            <p:txEl>
                                              <p:pRg st="2" end="2"/>
                                            </p:txEl>
                                          </p:spTgt>
                                        </p:tgtEl>
                                        <p:attrNameLst>
                                          <p:attrName>style.visibility</p:attrName>
                                        </p:attrNameLst>
                                      </p:cBhvr>
                                      <p:to>
                                        <p:strVal val="visible"/>
                                      </p:to>
                                    </p:set>
                                    <p:animEffect transition="in" filter="blinds(horizontal)">
                                      <p:cBhvr>
                                        <p:cTn id="15" dur="500"/>
                                        <p:tgtEl>
                                          <p:spTgt spid="53250">
                                            <p:txEl>
                                              <p:pRg st="2" end="2"/>
                                            </p:txEl>
                                          </p:spTgt>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53250">
                                            <p:txEl>
                                              <p:pRg st="3" end="3"/>
                                            </p:txEl>
                                          </p:spTgt>
                                        </p:tgtEl>
                                        <p:attrNameLst>
                                          <p:attrName>style.visibility</p:attrName>
                                        </p:attrNameLst>
                                      </p:cBhvr>
                                      <p:to>
                                        <p:strVal val="visible"/>
                                      </p:to>
                                    </p:set>
                                    <p:animEffect transition="in" filter="blinds(horizontal)">
                                      <p:cBhvr>
                                        <p:cTn id="19" dur="500"/>
                                        <p:tgtEl>
                                          <p:spTgt spid="53250">
                                            <p:txEl>
                                              <p:pRg st="3" end="3"/>
                                            </p:txEl>
                                          </p:spTgt>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53250">
                                            <p:txEl>
                                              <p:pRg st="4" end="4"/>
                                            </p:txEl>
                                          </p:spTgt>
                                        </p:tgtEl>
                                        <p:attrNameLst>
                                          <p:attrName>style.visibility</p:attrName>
                                        </p:attrNameLst>
                                      </p:cBhvr>
                                      <p:to>
                                        <p:strVal val="visible"/>
                                      </p:to>
                                    </p:set>
                                    <p:animEffect transition="in" filter="blinds(horizontal)">
                                      <p:cBhvr>
                                        <p:cTn id="23" dur="500"/>
                                        <p:tgtEl>
                                          <p:spTgt spid="53250">
                                            <p:txEl>
                                              <p:pRg st="4" end="4"/>
                                            </p:txEl>
                                          </p:spTgt>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53250">
                                            <p:txEl>
                                              <p:pRg st="5" end="5"/>
                                            </p:txEl>
                                          </p:spTgt>
                                        </p:tgtEl>
                                        <p:attrNameLst>
                                          <p:attrName>style.visibility</p:attrName>
                                        </p:attrNameLst>
                                      </p:cBhvr>
                                      <p:to>
                                        <p:strVal val="visible"/>
                                      </p:to>
                                    </p:set>
                                    <p:animEffect transition="in" filter="blinds(horizontal)">
                                      <p:cBhvr>
                                        <p:cTn id="27" dur="500"/>
                                        <p:tgtEl>
                                          <p:spTgt spid="53250">
                                            <p:txEl>
                                              <p:pRg st="5" end="5"/>
                                            </p:txEl>
                                          </p:spTgt>
                                        </p:tgtEl>
                                      </p:cBhvr>
                                    </p:animEffect>
                                  </p:childTnLst>
                                </p:cTn>
                              </p:par>
                            </p:childTnLst>
                          </p:cTn>
                        </p:par>
                        <p:par>
                          <p:cTn id="28" fill="hold">
                            <p:stCondLst>
                              <p:cond delay="3000"/>
                            </p:stCondLst>
                            <p:childTnLst>
                              <p:par>
                                <p:cTn id="29" presetID="3" presetClass="entr" presetSubtype="10" fill="hold" nodeType="afterEffect">
                                  <p:stCondLst>
                                    <p:cond delay="0"/>
                                  </p:stCondLst>
                                  <p:childTnLst>
                                    <p:set>
                                      <p:cBhvr>
                                        <p:cTn id="30" dur="1" fill="hold">
                                          <p:stCondLst>
                                            <p:cond delay="0"/>
                                          </p:stCondLst>
                                        </p:cTn>
                                        <p:tgtEl>
                                          <p:spTgt spid="53250">
                                            <p:txEl>
                                              <p:pRg st="6" end="6"/>
                                            </p:txEl>
                                          </p:spTgt>
                                        </p:tgtEl>
                                        <p:attrNameLst>
                                          <p:attrName>style.visibility</p:attrName>
                                        </p:attrNameLst>
                                      </p:cBhvr>
                                      <p:to>
                                        <p:strVal val="visible"/>
                                      </p:to>
                                    </p:set>
                                    <p:animEffect transition="in" filter="blinds(horizontal)">
                                      <p:cBhvr>
                                        <p:cTn id="31" dur="500"/>
                                        <p:tgtEl>
                                          <p:spTgt spid="53250">
                                            <p:txEl>
                                              <p:pRg st="6" end="6"/>
                                            </p:txEl>
                                          </p:spTgt>
                                        </p:tgtEl>
                                      </p:cBhvr>
                                    </p:animEffect>
                                  </p:childTnLst>
                                </p:cTn>
                              </p:par>
                            </p:childTnLst>
                          </p:cTn>
                        </p:par>
                        <p:par>
                          <p:cTn id="32" fill="hold">
                            <p:stCondLst>
                              <p:cond delay="3500"/>
                            </p:stCondLst>
                            <p:childTnLst>
                              <p:par>
                                <p:cTn id="33" presetID="3" presetClass="entr" presetSubtype="10" fill="hold" nodeType="afterEffect">
                                  <p:stCondLst>
                                    <p:cond delay="0"/>
                                  </p:stCondLst>
                                  <p:childTnLst>
                                    <p:set>
                                      <p:cBhvr>
                                        <p:cTn id="34" dur="1" fill="hold">
                                          <p:stCondLst>
                                            <p:cond delay="0"/>
                                          </p:stCondLst>
                                        </p:cTn>
                                        <p:tgtEl>
                                          <p:spTgt spid="53250">
                                            <p:txEl>
                                              <p:pRg st="7" end="7"/>
                                            </p:txEl>
                                          </p:spTgt>
                                        </p:tgtEl>
                                        <p:attrNameLst>
                                          <p:attrName>style.visibility</p:attrName>
                                        </p:attrNameLst>
                                      </p:cBhvr>
                                      <p:to>
                                        <p:strVal val="visible"/>
                                      </p:to>
                                    </p:set>
                                    <p:animEffect transition="in" filter="blinds(horizontal)">
                                      <p:cBhvr>
                                        <p:cTn id="35" dur="500"/>
                                        <p:tgtEl>
                                          <p:spTgt spid="53250">
                                            <p:txEl>
                                              <p:pRg st="7" end="7"/>
                                            </p:txEl>
                                          </p:spTgt>
                                        </p:tgtEl>
                                      </p:cBhvr>
                                    </p:animEffect>
                                  </p:childTnLst>
                                </p:cTn>
                              </p:par>
                            </p:childTnLst>
                          </p:cTn>
                        </p:par>
                        <p:par>
                          <p:cTn id="36" fill="hold">
                            <p:stCondLst>
                              <p:cond delay="4000"/>
                            </p:stCondLst>
                            <p:childTnLst>
                              <p:par>
                                <p:cTn id="37" presetID="3" presetClass="entr" presetSubtype="10" fill="hold" nodeType="afterEffect">
                                  <p:stCondLst>
                                    <p:cond delay="0"/>
                                  </p:stCondLst>
                                  <p:childTnLst>
                                    <p:set>
                                      <p:cBhvr>
                                        <p:cTn id="38" dur="1" fill="hold">
                                          <p:stCondLst>
                                            <p:cond delay="0"/>
                                          </p:stCondLst>
                                        </p:cTn>
                                        <p:tgtEl>
                                          <p:spTgt spid="53250">
                                            <p:txEl>
                                              <p:pRg st="8" end="8"/>
                                            </p:txEl>
                                          </p:spTgt>
                                        </p:tgtEl>
                                        <p:attrNameLst>
                                          <p:attrName>style.visibility</p:attrName>
                                        </p:attrNameLst>
                                      </p:cBhvr>
                                      <p:to>
                                        <p:strVal val="visible"/>
                                      </p:to>
                                    </p:set>
                                    <p:animEffect transition="in" filter="blinds(horizontal)">
                                      <p:cBhvr>
                                        <p:cTn id="39" dur="500"/>
                                        <p:tgtEl>
                                          <p:spTgt spid="53250">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blinds(horizontal)">
                                      <p:cBhvr>
                                        <p:cTn id="44" dur="500"/>
                                        <p:tgtEl>
                                          <p:spTgt spid="3"/>
                                        </p:tgtEl>
                                      </p:cBhvr>
                                    </p:animEffect>
                                  </p:childTnLst>
                                </p:cTn>
                              </p:par>
                              <p:par>
                                <p:cTn id="45" presetID="3" presetClass="entr" presetSubtype="10" fill="hold" nodeType="with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blinds(horizontal)">
                                      <p:cBhvr>
                                        <p:cTn id="4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情景引入</a:t>
            </a:r>
            <a:endParaRPr lang="zh-CN" altLang="en-US"/>
          </a:p>
        </p:txBody>
      </p:sp>
      <p:pic>
        <p:nvPicPr>
          <p:cNvPr id="3" name="图片 2"/>
          <p:cNvPicPr>
            <a:picLocks noChangeAspect="1"/>
          </p:cNvPicPr>
          <p:nvPr/>
        </p:nvPicPr>
        <p:blipFill>
          <a:blip r:embed="rId1"/>
          <a:stretch>
            <a:fillRect/>
          </a:stretch>
        </p:blipFill>
        <p:spPr>
          <a:xfrm>
            <a:off x="3923665" y="1148080"/>
            <a:ext cx="4714875" cy="2847975"/>
          </a:xfrm>
          <a:prstGeom prst="rect">
            <a:avLst/>
          </a:prstGeom>
        </p:spPr>
      </p:pic>
      <p:pic>
        <p:nvPicPr>
          <p:cNvPr id="4" name="图片 3"/>
          <p:cNvPicPr>
            <a:picLocks noChangeAspect="1"/>
          </p:cNvPicPr>
          <p:nvPr/>
        </p:nvPicPr>
        <p:blipFill>
          <a:blip r:embed="rId2"/>
          <a:stretch>
            <a:fillRect/>
          </a:stretch>
        </p:blipFill>
        <p:spPr>
          <a:xfrm>
            <a:off x="395605" y="975995"/>
            <a:ext cx="2752725" cy="3190875"/>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 </a:t>
            </a:r>
            <a:r>
              <a:rPr lang="zh-CN" altLang="en-US">
                <a:sym typeface="+mn-ea"/>
              </a:rPr>
              <a:t>按重要性分析干系人</a:t>
            </a:r>
            <a:endParaRPr lang="zh-CN" altLang="en-US"/>
          </a:p>
        </p:txBody>
      </p:sp>
      <p:sp>
        <p:nvSpPr>
          <p:cNvPr id="3" name="内容占位符 2"/>
          <p:cNvSpPr>
            <a:spLocks noGrp="1"/>
          </p:cNvSpPr>
          <p:nvPr>
            <p:ph idx="1"/>
          </p:nvPr>
        </p:nvSpPr>
        <p:spPr>
          <a:xfrm>
            <a:off x="457200" y="1006475"/>
            <a:ext cx="8597265" cy="3587750"/>
          </a:xfrm>
        </p:spPr>
        <p:txBody>
          <a:bodyPr/>
          <a:p>
            <a:r>
              <a:rPr lang="zh-CN" altLang="en-US"/>
              <a:t>作为项目干系人分析的第二步，需要分析出本项目干系人的重要程度</a:t>
            </a:r>
            <a:endParaRPr lang="zh-CN" altLang="en-US"/>
          </a:p>
          <a:p>
            <a:endParaRPr lang="zh-CN" altLang="en-US"/>
          </a:p>
          <a:p>
            <a:endParaRPr lang="zh-CN" altLang="en-US"/>
          </a:p>
        </p:txBody>
      </p:sp>
      <p:sp>
        <p:nvSpPr>
          <p:cNvPr id="6" name="箭头: 右 5"/>
          <p:cNvSpPr/>
          <p:nvPr/>
        </p:nvSpPr>
        <p:spPr>
          <a:xfrm>
            <a:off x="250825" y="3568065"/>
            <a:ext cx="8647430" cy="1257935"/>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en-US" sz="4800" b="0" i="0" u="none" strike="noStrike" kern="1200" cap="none" spc="0" normalizeH="0" baseline="0" noProof="0">
              <a:ln>
                <a:noFill/>
              </a:ln>
              <a:solidFill>
                <a:schemeClr val="lt1"/>
              </a:solidFill>
              <a:effectLst/>
              <a:uLnTx/>
              <a:uFillTx/>
              <a:latin typeface="+mn-lt"/>
              <a:ea typeface="+mn-ea"/>
              <a:cs typeface="+mn-cs"/>
            </a:endParaRPr>
          </a:p>
        </p:txBody>
      </p:sp>
      <p:sp>
        <p:nvSpPr>
          <p:cNvPr id="54276" name="文本框 6"/>
          <p:cNvSpPr txBox="1"/>
          <p:nvPr/>
        </p:nvSpPr>
        <p:spPr>
          <a:xfrm>
            <a:off x="325438" y="3974148"/>
            <a:ext cx="8412480" cy="368300"/>
          </a:xfrm>
          <a:prstGeom prst="rect">
            <a:avLst/>
          </a:prstGeom>
          <a:noFill/>
          <a:ln w="9525">
            <a:noFill/>
          </a:ln>
        </p:spPr>
        <p:txBody>
          <a:bodyPr wrap="none" anchor="t" anchorCtr="0">
            <a:spAutoFit/>
          </a:bodyPr>
          <a:p>
            <a:r>
              <a:rPr lang="zh-CN" altLang="en-US" sz="1800" dirty="0">
                <a:latin typeface="微软雅黑" panose="020B0503020204020204" charset="-122"/>
                <a:ea typeface="微软雅黑" panose="020B0503020204020204" charset="-122"/>
              </a:rPr>
              <a:t>技术人员，部门人员，信息中心副主任，部门领导，信息中心主任，副局长，局长</a:t>
            </a:r>
            <a:endParaRPr lang="zh-CN" altLang="en-US" sz="1800" dirty="0">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1"/>
          <a:stretch>
            <a:fillRect/>
          </a:stretch>
        </p:blipFill>
        <p:spPr>
          <a:xfrm>
            <a:off x="1979930" y="1708150"/>
            <a:ext cx="5532438" cy="1993900"/>
          </a:xfrm>
          <a:prstGeom prst="rect">
            <a:avLst/>
          </a:prstGeom>
          <a:noFill/>
          <a:ln w="12700" cap="flat" cmpd="sng">
            <a:solidFill>
              <a:srgbClr val="0F2E6B"/>
            </a:solidFill>
            <a:prstDash val="solid"/>
            <a:round/>
            <a:headEnd type="none" w="med" len="med"/>
            <a:tailEnd type="none" w="med" len="med"/>
          </a:ln>
        </p:spPr>
      </p:pic>
      <p:sp>
        <p:nvSpPr>
          <p:cNvPr id="54277" name="文本框 1"/>
          <p:cNvSpPr txBox="1"/>
          <p:nvPr/>
        </p:nvSpPr>
        <p:spPr>
          <a:xfrm>
            <a:off x="2394268" y="4516120"/>
            <a:ext cx="4354512" cy="368300"/>
          </a:xfrm>
          <a:prstGeom prst="rect">
            <a:avLst/>
          </a:prstGeom>
          <a:noFill/>
          <a:ln w="9525">
            <a:noFill/>
          </a:ln>
        </p:spPr>
        <p:txBody>
          <a:bodyPr wrap="square" anchor="t" anchorCtr="0">
            <a:spAutoFit/>
          </a:bodyPr>
          <a:p>
            <a:r>
              <a:rPr lang="zh-CN" altLang="en-US" sz="180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rPr>
              <a:t>甲方项目干系人重要程度由弱到强</a:t>
            </a:r>
            <a:endParaRPr lang="zh-CN" altLang="en-US" sz="180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4276"/>
                                        </p:tgtEl>
                                        <p:attrNameLst>
                                          <p:attrName>style.visibility</p:attrName>
                                        </p:attrNameLst>
                                      </p:cBhvr>
                                      <p:to>
                                        <p:strVal val="visible"/>
                                      </p:to>
                                    </p:set>
                                    <p:animEffect transition="in" filter="blinds(horizontal)">
                                      <p:cBhvr>
                                        <p:cTn id="10" dur="500"/>
                                        <p:tgtEl>
                                          <p:spTgt spid="54276"/>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6" grpId="0"/>
      <p:bldP spid="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 </a:t>
            </a:r>
            <a:r>
              <a:rPr lang="zh-CN" altLang="en-US">
                <a:sym typeface="+mn-ea"/>
              </a:rPr>
              <a:t>按重要性分析干系人</a:t>
            </a:r>
            <a:endParaRPr lang="zh-CN" altLang="en-US"/>
          </a:p>
        </p:txBody>
      </p:sp>
      <p:sp>
        <p:nvSpPr>
          <p:cNvPr id="3" name="内容占位符 2"/>
          <p:cNvSpPr>
            <a:spLocks noGrp="1"/>
          </p:cNvSpPr>
          <p:nvPr>
            <p:ph idx="1"/>
          </p:nvPr>
        </p:nvSpPr>
        <p:spPr>
          <a:xfrm>
            <a:off x="457200" y="1006475"/>
            <a:ext cx="8597265" cy="3587750"/>
          </a:xfrm>
        </p:spPr>
        <p:txBody>
          <a:bodyPr/>
          <a:p>
            <a:r>
              <a:rPr lang="zh-CN" altLang="en-US"/>
              <a:t>作为项目干系人分析的第二步，需要分析出本项目干系人的重要程度</a:t>
            </a:r>
            <a:endParaRPr lang="zh-CN" altLang="en-US"/>
          </a:p>
          <a:p>
            <a:endParaRPr lang="zh-CN" altLang="en-US"/>
          </a:p>
          <a:p>
            <a:r>
              <a:rPr lang="zh-CN" altLang="en-US">
                <a:sym typeface="+mn-ea"/>
              </a:rPr>
              <a:t>对比较重要的干系人，要对其全部需求进行比较详细的分析，以更好的获得他们的支持</a:t>
            </a:r>
            <a:endParaRPr lang="zh-CN" altLang="en-US"/>
          </a:p>
          <a:p>
            <a:endParaRPr lang="zh-CN" altLang="en-US"/>
          </a:p>
          <a:p>
            <a:r>
              <a:rPr lang="zh-CN" altLang="en-US" sz="1600">
                <a:sym typeface="+mn-ea"/>
              </a:rPr>
              <a:t>例如，局长提出的需求是将信息系统整合好，没提出的需求是最好不要否定他提拔的信息中心主任，否则有领导决策错误之嫌，另外局长也有一些无意识的需求，如果我们能分析岀来，并能以可接受的代价替局长考虑更周全，那会让局长更加满意，项目也就好做多了。</a:t>
            </a:r>
            <a:endParaRPr lang="zh-CN" altLang="en-US" sz="1600"/>
          </a:p>
          <a:p>
            <a:endParaRPr lang="zh-CN" altLang="en-US"/>
          </a:p>
          <a:p>
            <a:endParaRPr lang="zh-CN" altLang="en-US"/>
          </a:p>
        </p:txBody>
      </p:sp>
      <p:sp>
        <p:nvSpPr>
          <p:cNvPr id="6" name="箭头: 右 5"/>
          <p:cNvSpPr/>
          <p:nvPr/>
        </p:nvSpPr>
        <p:spPr>
          <a:xfrm>
            <a:off x="250825" y="3568065"/>
            <a:ext cx="8647430" cy="1257935"/>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en-US" sz="4800" b="0" i="0" u="none" strike="noStrike" kern="1200" cap="none" spc="0" normalizeH="0" baseline="0" noProof="0">
              <a:ln>
                <a:noFill/>
              </a:ln>
              <a:solidFill>
                <a:schemeClr val="lt1"/>
              </a:solidFill>
              <a:effectLst/>
              <a:uLnTx/>
              <a:uFillTx/>
              <a:latin typeface="+mn-lt"/>
              <a:ea typeface="+mn-ea"/>
              <a:cs typeface="+mn-cs"/>
            </a:endParaRPr>
          </a:p>
        </p:txBody>
      </p:sp>
      <p:sp>
        <p:nvSpPr>
          <p:cNvPr id="54276" name="文本框 6"/>
          <p:cNvSpPr txBox="1"/>
          <p:nvPr/>
        </p:nvSpPr>
        <p:spPr>
          <a:xfrm>
            <a:off x="325438" y="3974148"/>
            <a:ext cx="8412480" cy="368300"/>
          </a:xfrm>
          <a:prstGeom prst="rect">
            <a:avLst/>
          </a:prstGeom>
          <a:noFill/>
          <a:ln w="9525">
            <a:noFill/>
          </a:ln>
        </p:spPr>
        <p:txBody>
          <a:bodyPr wrap="none" anchor="t" anchorCtr="0">
            <a:spAutoFit/>
          </a:bodyPr>
          <a:p>
            <a:r>
              <a:rPr lang="zh-CN" altLang="en-US" sz="1800" dirty="0">
                <a:latin typeface="微软雅黑" panose="020B0503020204020204" charset="-122"/>
                <a:ea typeface="微软雅黑" panose="020B0503020204020204" charset="-122"/>
              </a:rPr>
              <a:t>技术人员，部门人员，信息中心副主任，部门领导，信息中心主任，副局长，局长</a:t>
            </a:r>
            <a:endParaRPr lang="zh-CN" altLang="en-US" sz="1800" dirty="0">
              <a:latin typeface="微软雅黑" panose="020B0503020204020204" charset="-122"/>
              <a:ea typeface="微软雅黑" panose="020B0503020204020204" charset="-122"/>
            </a:endParaRPr>
          </a:p>
        </p:txBody>
      </p:sp>
      <p:sp>
        <p:nvSpPr>
          <p:cNvPr id="54277" name="文本框 1"/>
          <p:cNvSpPr txBox="1"/>
          <p:nvPr/>
        </p:nvSpPr>
        <p:spPr>
          <a:xfrm>
            <a:off x="2394268" y="4516120"/>
            <a:ext cx="4354512" cy="368300"/>
          </a:xfrm>
          <a:prstGeom prst="rect">
            <a:avLst/>
          </a:prstGeom>
          <a:noFill/>
          <a:ln w="9525">
            <a:noFill/>
          </a:ln>
        </p:spPr>
        <p:txBody>
          <a:bodyPr wrap="square" anchor="t" anchorCtr="0">
            <a:spAutoFit/>
          </a:bodyPr>
          <a:p>
            <a:r>
              <a:rPr lang="zh-CN" altLang="en-US" sz="180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rPr>
              <a:t>甲方项目干系人重要程度由弱到强</a:t>
            </a:r>
            <a:endParaRPr lang="zh-CN" altLang="en-US" sz="1800">
              <a:solidFill>
                <a:schemeClr val="accent1"/>
              </a:solidFill>
              <a:effectLst>
                <a:outerShdw blurRad="38100" dist="25400" dir="5400000" algn="ctr" rotWithShape="0">
                  <a:srgbClr val="6E747A">
                    <a:alpha val="43000"/>
                  </a:srgbClr>
                </a:outerShdw>
              </a:effectLst>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blinds(horizontal)">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 </a:t>
            </a:r>
            <a:r>
              <a:rPr lang="zh-CN" altLang="en-US">
                <a:sym typeface="+mn-ea"/>
              </a:rPr>
              <a:t>按重要性分析干系人</a:t>
            </a:r>
            <a:endParaRPr lang="zh-CN" altLang="en-US"/>
          </a:p>
        </p:txBody>
      </p:sp>
      <p:sp>
        <p:nvSpPr>
          <p:cNvPr id="3" name="内容占位符 2"/>
          <p:cNvSpPr>
            <a:spLocks noGrp="1"/>
          </p:cNvSpPr>
          <p:nvPr>
            <p:ph idx="1"/>
          </p:nvPr>
        </p:nvSpPr>
        <p:spPr>
          <a:xfrm>
            <a:off x="467995" y="915670"/>
            <a:ext cx="8597265" cy="3587750"/>
          </a:xfrm>
        </p:spPr>
        <p:txBody>
          <a:bodyPr/>
          <a:p>
            <a:r>
              <a:rPr lang="zh-CN" altLang="en-US"/>
              <a:t>作为项目干系人分析的第二步，</a:t>
            </a:r>
            <a:r>
              <a:rPr lang="zh-CN" altLang="en-US">
                <a:solidFill>
                  <a:schemeClr val="accent1"/>
                </a:solidFill>
                <a:effectLst/>
              </a:rPr>
              <a:t>需要分析出本项目干系人的重要程度</a:t>
            </a:r>
            <a:endParaRPr lang="zh-CN" altLang="en-US"/>
          </a:p>
          <a:p>
            <a:endParaRPr lang="zh-CN" altLang="en-US"/>
          </a:p>
          <a:p>
            <a:r>
              <a:rPr lang="zh-CN" altLang="en-US">
                <a:sym typeface="+mn-ea"/>
              </a:rPr>
              <a:t>对比较重要的干系人，要对其全部需求进行比较详细的分析，以更好的获得他们的支持</a:t>
            </a:r>
            <a:endParaRPr lang="zh-CN" altLang="en-US">
              <a:sym typeface="+mn-ea"/>
            </a:endParaRPr>
          </a:p>
          <a:p>
            <a:endParaRPr lang="zh-CN" altLang="en-US"/>
          </a:p>
          <a:p>
            <a:r>
              <a:rPr lang="zh-CN" altLang="en-US"/>
              <a:t>还需要注意的是有些干系人虽然不那么重要，对推进项目并起不到实质性的作用， 但也不能忽略他们的一些需求。</a:t>
            </a:r>
            <a:endParaRPr lang="zh-CN" altLang="en-US"/>
          </a:p>
          <a:p>
            <a:pPr marL="0" indent="0">
              <a:buNone/>
            </a:pPr>
            <a:r>
              <a:rPr lang="zh-CN" altLang="en-US" sz="1600"/>
              <a:t>例如，他们一旦对项目起反作用，利用在一些重要干系人身边的机会 并影响他们对项目的判断，后果也同样严重。</a:t>
            </a:r>
            <a:endParaRPr lang="zh-CN" altLang="en-US" sz="1600"/>
          </a:p>
          <a:p>
            <a:endParaRPr lang="zh-CN" altLang="en-US" sz="1600"/>
          </a:p>
          <a:p>
            <a:r>
              <a:rPr lang="zh-CN" altLang="en-US"/>
              <a:t>项目经理在分析重要项目干系人的同时, 一定不要忽略一些不重要的干系人可能的影响。</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blinds(horizontal)">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7" end="7"/>
                                            </p:txEl>
                                          </p:spTgt>
                                        </p:tgtEl>
                                        <p:attrNameLst>
                                          <p:attrName>style.visibility</p:attrName>
                                        </p:attrNameLst>
                                      </p:cBhvr>
                                      <p:to>
                                        <p:strVal val="visible"/>
                                      </p:to>
                                    </p:set>
                                    <p:animEffect transition="in" filter="blinds(horizontal)">
                                      <p:cBhvr>
                                        <p:cTn id="1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标题 1"/>
          <p:cNvSpPr>
            <a:spLocks noGrp="1"/>
          </p:cNvSpPr>
          <p:nvPr>
            <p:ph type="title"/>
          </p:nvPr>
        </p:nvSpPr>
        <p:spPr/>
        <p:txBody>
          <a:bodyPr anchor="ctr" anchorCtr="0"/>
          <a:p>
            <a:r>
              <a:rPr lang="zh-CN" altLang="en-US">
                <a:sym typeface="+mn-ea"/>
              </a:rPr>
              <a:t>项目干系人计划</a:t>
            </a:r>
            <a:r>
              <a:rPr lang="en-US" altLang="zh-CN">
                <a:sym typeface="+mn-ea"/>
              </a:rPr>
              <a:t> - </a:t>
            </a:r>
            <a:r>
              <a:rPr lang="zh-CN" altLang="en-US"/>
              <a:t>按支持度分析干系人</a:t>
            </a:r>
            <a:endParaRPr lang="zh-CN" altLang="en-US"/>
          </a:p>
        </p:txBody>
      </p:sp>
      <p:sp>
        <p:nvSpPr>
          <p:cNvPr id="56322" name="内容占位符 2"/>
          <p:cNvSpPr>
            <a:spLocks noGrp="1"/>
          </p:cNvSpPr>
          <p:nvPr>
            <p:ph idx="1"/>
          </p:nvPr>
        </p:nvSpPr>
        <p:spPr>
          <a:xfrm>
            <a:off x="457200" y="934720"/>
            <a:ext cx="8229600" cy="3587750"/>
          </a:xfrm>
        </p:spPr>
        <p:txBody>
          <a:bodyPr anchor="t" anchorCtr="0"/>
          <a:p>
            <a:r>
              <a:rPr lang="zh-CN" altLang="en-US" sz="2000">
                <a:solidFill>
                  <a:schemeClr val="accent1"/>
                </a:solidFill>
                <a:effectLst/>
              </a:rPr>
              <a:t>作为项目干系人分析的第三步，需要分析出本项目干系人对项目的不同立场。不同的立场，最终体现在对项目的</a:t>
            </a:r>
            <a:r>
              <a:rPr lang="zh-CN" altLang="en-US" sz="2000" b="1">
                <a:solidFill>
                  <a:schemeClr val="accent1"/>
                </a:solidFill>
                <a:effectLst/>
              </a:rPr>
              <a:t>支持度</a:t>
            </a:r>
            <a:r>
              <a:rPr lang="zh-CN" altLang="en-US" sz="2000">
                <a:solidFill>
                  <a:schemeClr val="accent1"/>
                </a:solidFill>
                <a:effectLst/>
              </a:rPr>
              <a:t>上不同。</a:t>
            </a:r>
            <a:endParaRPr lang="zh-CN" altLang="en-US" sz="2000">
              <a:solidFill>
                <a:schemeClr val="accent1"/>
              </a:solidFill>
              <a:effectLst/>
            </a:endParaRPr>
          </a:p>
          <a:p>
            <a:endParaRPr lang="zh-CN" altLang="en-US" sz="2000">
              <a:solidFill>
                <a:schemeClr val="accent1"/>
              </a:solidFill>
              <a:effectLst/>
            </a:endParaRPr>
          </a:p>
          <a:p>
            <a:r>
              <a:rPr lang="zh-CN" altLang="en-US" sz="2000"/>
              <a:t>重要干系人支持还是反对项目的立场将决定他们对项目产生积极或消极的影响</a:t>
            </a:r>
            <a:endParaRPr lang="zh-CN" altLang="en-US" sz="2000"/>
          </a:p>
          <a:p>
            <a:endParaRPr lang="zh-CN" altLang="en-US" sz="2000"/>
          </a:p>
          <a:p>
            <a:r>
              <a:rPr lang="zh-CN" altLang="en-US" sz="2000">
                <a:solidFill>
                  <a:schemeClr val="accent1"/>
                </a:solidFill>
                <a:effectLst/>
              </a:rPr>
              <a:t>干系人的支持度并不是一成不变的</a:t>
            </a:r>
            <a:r>
              <a:rPr lang="zh-CN" altLang="en-US" sz="2000"/>
              <a:t>。支持度可能改变，需要动态调整、及时修正，以便灵活应对项目的各种新变化</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xEl>
                                              <p:pRg st="4" end="4"/>
                                            </p:txEl>
                                          </p:spTgt>
                                        </p:tgtEl>
                                        <p:attrNameLst>
                                          <p:attrName>style.visibility</p:attrName>
                                        </p:attrNameLst>
                                      </p:cBhvr>
                                      <p:to>
                                        <p:strVal val="visible"/>
                                      </p:to>
                                    </p:set>
                                    <p:animEffect transition="in" filter="blinds(horizontal)">
                                      <p:cBhvr>
                                        <p:cTn id="7" dur="500"/>
                                        <p:tgtEl>
                                          <p:spTgt spid="5632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标题 1"/>
          <p:cNvSpPr>
            <a:spLocks noGrp="1"/>
          </p:cNvSpPr>
          <p:nvPr>
            <p:ph type="title"/>
          </p:nvPr>
        </p:nvSpPr>
        <p:spPr/>
        <p:txBody>
          <a:bodyPr anchor="ctr" anchorCtr="0"/>
          <a:p>
            <a:r>
              <a:rPr lang="zh-CN" altLang="en-US">
                <a:sym typeface="+mn-ea"/>
              </a:rPr>
              <a:t>项目干系人计划</a:t>
            </a:r>
            <a:r>
              <a:rPr lang="en-US" altLang="zh-CN">
                <a:sym typeface="+mn-ea"/>
              </a:rPr>
              <a:t> - </a:t>
            </a:r>
            <a:r>
              <a:rPr lang="zh-CN" altLang="en-US"/>
              <a:t>按支持度分析干系人</a:t>
            </a:r>
            <a:endParaRPr lang="zh-CN" altLang="en-US"/>
          </a:p>
        </p:txBody>
      </p:sp>
      <p:sp>
        <p:nvSpPr>
          <p:cNvPr id="56322" name="内容占位符 2"/>
          <p:cNvSpPr>
            <a:spLocks noGrp="1"/>
          </p:cNvSpPr>
          <p:nvPr>
            <p:ph idx="1"/>
          </p:nvPr>
        </p:nvSpPr>
        <p:spPr>
          <a:xfrm>
            <a:off x="467360" y="843915"/>
            <a:ext cx="8435340" cy="3587750"/>
          </a:xfrm>
        </p:spPr>
        <p:txBody>
          <a:bodyPr anchor="t" anchorCtr="0"/>
          <a:p>
            <a:r>
              <a:rPr lang="zh-CN" altLang="en-US" sz="2000">
                <a:solidFill>
                  <a:schemeClr val="tx1"/>
                </a:solidFill>
                <a:effectLst/>
              </a:rPr>
              <a:t>就一般项目而言，按支持度依次递减的顺序，干系人主要类别有首倡者、内部支持者、较积极者、参与者、无所谓者、不积极者、反对者。</a:t>
            </a:r>
            <a:endParaRPr lang="zh-CN" altLang="en-US" sz="2000">
              <a:solidFill>
                <a:schemeClr val="tx1"/>
              </a:solidFill>
              <a:effectLst/>
            </a:endParaRPr>
          </a:p>
          <a:p>
            <a:endParaRPr lang="zh-CN" altLang="en-US" sz="2000">
              <a:solidFill>
                <a:schemeClr val="tx1"/>
              </a:solidFill>
              <a:effectLst/>
            </a:endParaRPr>
          </a:p>
          <a:p>
            <a:r>
              <a:rPr lang="zh-CN" altLang="en-US" sz="2000">
                <a:solidFill>
                  <a:schemeClr val="tx1"/>
                </a:solidFill>
                <a:effectLst/>
              </a:rPr>
              <a:t>在项目管理实战中，需要</a:t>
            </a:r>
            <a:r>
              <a:rPr lang="zh-CN" altLang="en-US" sz="2000">
                <a:solidFill>
                  <a:schemeClr val="accent1"/>
                </a:solidFill>
                <a:effectLst/>
              </a:rPr>
              <a:t>建立项目管理的统一战线</a:t>
            </a:r>
            <a:r>
              <a:rPr lang="zh-CN" altLang="en-US" sz="2000">
                <a:solidFill>
                  <a:schemeClr val="tx1"/>
                </a:solidFill>
                <a:effectLst/>
              </a:rPr>
              <a:t>：即为了实现项目管理目标需要争取干 系人中大部分人的支持，尤其是中间力量的支持。</a:t>
            </a:r>
            <a:endParaRPr lang="zh-CN" altLang="en-US" sz="2000">
              <a:solidFill>
                <a:schemeClr val="tx1"/>
              </a:solidFill>
              <a:effectLst/>
            </a:endParaRPr>
          </a:p>
          <a:p>
            <a:endParaRPr lang="zh-CN" altLang="en-US" sz="2000">
              <a:solidFill>
                <a:schemeClr val="tx1"/>
              </a:solidFill>
              <a:effectLst/>
            </a:endParaRPr>
          </a:p>
          <a:p>
            <a:r>
              <a:rPr lang="zh-CN" altLang="en-US" sz="2000">
                <a:solidFill>
                  <a:schemeClr val="tx1"/>
                </a:solidFill>
                <a:effectLst/>
              </a:rPr>
              <a:t>重复借助首倡者和内部支持者，积极需求中间力量的支持，让不支持者只是不反对</a:t>
            </a:r>
            <a:endParaRPr lang="zh-CN" altLang="en-US" sz="2000">
              <a:solidFill>
                <a:schemeClr val="tx1"/>
              </a:solidFill>
              <a:effectLst/>
            </a:endParaRPr>
          </a:p>
          <a:p>
            <a:endParaRPr lang="zh-CN" altLang="en-US" sz="2000">
              <a:solidFill>
                <a:schemeClr val="tx1"/>
              </a:solidFill>
              <a:effectLst/>
            </a:endParaRPr>
          </a:p>
        </p:txBody>
      </p:sp>
      <p:pic>
        <p:nvPicPr>
          <p:cNvPr id="56323" name="图片 1"/>
          <p:cNvPicPr>
            <a:picLocks noChangeAspect="1"/>
          </p:cNvPicPr>
          <p:nvPr/>
        </p:nvPicPr>
        <p:blipFill>
          <a:blip r:embed="rId1"/>
          <a:stretch>
            <a:fillRect/>
          </a:stretch>
        </p:blipFill>
        <p:spPr>
          <a:xfrm>
            <a:off x="1012825" y="3580130"/>
            <a:ext cx="7344410" cy="1315720"/>
          </a:xfrm>
          <a:prstGeom prst="rect">
            <a:avLst/>
          </a:prstGeom>
          <a:noFill/>
          <a:ln w="12700" cap="flat" cmpd="sng">
            <a:solidFill>
              <a:srgbClr val="0F2E6B"/>
            </a:solidFill>
            <a:prstDash val="solid"/>
            <a:round/>
            <a:headEnd type="none" w="med" len="med"/>
            <a:tailEnd type="none" w="med" len="me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322">
                                            <p:txEl>
                                              <p:pRg st="2" end="2"/>
                                            </p:txEl>
                                          </p:spTgt>
                                        </p:tgtEl>
                                        <p:attrNameLst>
                                          <p:attrName>style.visibility</p:attrName>
                                        </p:attrNameLst>
                                      </p:cBhvr>
                                      <p:to>
                                        <p:strVal val="visible"/>
                                      </p:to>
                                    </p:set>
                                    <p:animEffect transition="in" filter="blinds(horizontal)">
                                      <p:cBhvr>
                                        <p:cTn id="7" dur="500"/>
                                        <p:tgtEl>
                                          <p:spTgt spid="563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标题 1"/>
          <p:cNvSpPr>
            <a:spLocks noGrp="1"/>
          </p:cNvSpPr>
          <p:nvPr>
            <p:ph type="title"/>
          </p:nvPr>
        </p:nvSpPr>
        <p:spPr/>
        <p:txBody>
          <a:bodyPr vert="horz" wrap="square" lIns="91440" tIns="45720" rIns="91440" bIns="45720" anchor="ctr" anchorCtr="0"/>
          <a:p>
            <a:r>
              <a:rPr lang="zh-CN" altLang="en-US">
                <a:sym typeface="+mn-ea"/>
              </a:rPr>
              <a:t>项目干系人计划</a:t>
            </a:r>
            <a:r>
              <a:rPr lang="en-US" altLang="zh-CN">
                <a:sym typeface="+mn-ea"/>
              </a:rPr>
              <a:t> - </a:t>
            </a:r>
            <a:r>
              <a:rPr lang="zh-CN" altLang="en-US"/>
              <a:t>项目干系人分析坐标格 </a:t>
            </a:r>
            <a:endParaRPr lang="zh-CN" altLang="en-US"/>
          </a:p>
        </p:txBody>
      </p:sp>
      <p:sp>
        <p:nvSpPr>
          <p:cNvPr id="2" name="内容占位符 1"/>
          <p:cNvSpPr>
            <a:spLocks noGrp="1"/>
          </p:cNvSpPr>
          <p:nvPr>
            <p:ph idx="1"/>
          </p:nvPr>
        </p:nvSpPr>
        <p:spPr/>
        <p:txBody>
          <a:bodyPr/>
          <a:p>
            <a:r>
              <a:rPr lang="zh-CN" altLang="en-US"/>
              <a:t>无遗漏地识别出全部项目干系人、对干系人 的重要性进行分析和对干系人的支持度进行分析</a:t>
            </a:r>
            <a:endParaRPr lang="zh-CN" altLang="en-US"/>
          </a:p>
          <a:p>
            <a:endParaRPr lang="zh-CN" altLang="en-US"/>
          </a:p>
          <a:p>
            <a:r>
              <a:rPr lang="zh-CN" altLang="en-US"/>
              <a:t>三者不是</a:t>
            </a:r>
            <a:r>
              <a:rPr lang="zh-CN" altLang="en-US"/>
              <a:t>孤立的。</a:t>
            </a:r>
            <a:r>
              <a:rPr lang="zh-CN" altLang="en-US">
                <a:sym typeface="+mn-ea"/>
              </a:rPr>
              <a:t>在此基础上对项目关系人 进行整合分析，形成对干系人的完整分析。</a:t>
            </a:r>
            <a:endParaRPr lang="zh-CN" altLang="en-US">
              <a:sym typeface="+mn-ea"/>
            </a:endParaRPr>
          </a:p>
          <a:p>
            <a:endParaRPr lang="zh-CN" altLang="en-US">
              <a:sym typeface="+mn-ea"/>
            </a:endParaRPr>
          </a:p>
          <a:p>
            <a:r>
              <a:rPr lang="zh-CN" altLang="en-US"/>
              <a:t>作为项目干系人分析的第四步，</a:t>
            </a:r>
            <a:r>
              <a:rPr lang="zh-CN" altLang="en-US">
                <a:solidFill>
                  <a:schemeClr val="accent1"/>
                </a:solidFill>
                <a:effectLst/>
              </a:rPr>
              <a:t>需要将全部项目干系人放到项目干系人分析坐标格里的合适位置</a:t>
            </a:r>
            <a:endParaRPr lang="zh-CN" altLang="en-US">
              <a:solidFill>
                <a:schemeClr val="accent1"/>
              </a:solidFill>
              <a:effectLst/>
            </a:endParaRPr>
          </a:p>
          <a:p>
            <a:endParaRPr lang="zh-CN" altLang="en-US">
              <a:solidFill>
                <a:schemeClr val="accent1"/>
              </a:solidFill>
              <a:effectLst/>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标题 1"/>
          <p:cNvSpPr>
            <a:spLocks noGrp="1"/>
          </p:cNvSpPr>
          <p:nvPr>
            <p:ph type="title"/>
          </p:nvPr>
        </p:nvSpPr>
        <p:spPr/>
        <p:txBody>
          <a:bodyPr vert="horz" wrap="square" lIns="91440" tIns="45720" rIns="91440" bIns="45720" anchor="ctr" anchorCtr="0"/>
          <a:p>
            <a:r>
              <a:rPr lang="zh-CN" altLang="en-US">
                <a:sym typeface="+mn-ea"/>
              </a:rPr>
              <a:t>项目干系人计划</a:t>
            </a:r>
            <a:r>
              <a:rPr lang="en-US" altLang="zh-CN">
                <a:sym typeface="+mn-ea"/>
              </a:rPr>
              <a:t> - </a:t>
            </a:r>
            <a:r>
              <a:rPr lang="zh-CN" altLang="en-US"/>
              <a:t>项目干系人分析坐标格 </a:t>
            </a:r>
            <a:endParaRPr lang="zh-CN" altLang="en-US"/>
          </a:p>
        </p:txBody>
      </p:sp>
      <p:pic>
        <p:nvPicPr>
          <p:cNvPr id="58370" name="图片 6"/>
          <p:cNvPicPr>
            <a:picLocks noChangeAspect="1"/>
          </p:cNvPicPr>
          <p:nvPr/>
        </p:nvPicPr>
        <p:blipFill>
          <a:blip r:embed="rId1"/>
          <a:stretch>
            <a:fillRect/>
          </a:stretch>
        </p:blipFill>
        <p:spPr>
          <a:xfrm>
            <a:off x="2092643" y="1229043"/>
            <a:ext cx="4854575" cy="3548062"/>
          </a:xfrm>
          <a:prstGeom prst="rect">
            <a:avLst/>
          </a:prstGeom>
          <a:noFill/>
          <a:ln w="9525">
            <a:noFill/>
          </a:ln>
        </p:spPr>
      </p:pic>
      <p:sp>
        <p:nvSpPr>
          <p:cNvPr id="100" name="文本框 99"/>
          <p:cNvSpPr txBox="1"/>
          <p:nvPr/>
        </p:nvSpPr>
        <p:spPr>
          <a:xfrm>
            <a:off x="539115" y="871220"/>
            <a:ext cx="3072765" cy="398780"/>
          </a:xfrm>
          <a:prstGeom prst="rect">
            <a:avLst/>
          </a:prstGeom>
          <a:noFill/>
          <a:ln w="9525">
            <a:noFill/>
          </a:ln>
        </p:spPr>
        <p:txBody>
          <a:bodyPr wrap="square">
            <a:spAutoFit/>
          </a:bodyPr>
          <a:p>
            <a:r>
              <a:rPr lang="zh-CN" sz="2000">
                <a:solidFill>
                  <a:srgbClr val="000000"/>
                </a:solidFill>
                <a:latin typeface="微软雅黑" panose="020B0503020204020204" charset="-122"/>
                <a:ea typeface="微软雅黑" panose="020B0503020204020204" charset="-122"/>
              </a:rPr>
              <a:t>项目干系人分析坐标格</a:t>
            </a:r>
            <a:endParaRPr lang="zh-CN" altLang="en-US" sz="2000">
              <a:latin typeface="微软雅黑" panose="020B0503020204020204" charset="-122"/>
              <a:ea typeface="微软雅黑" panose="020B0503020204020204" charset="-122"/>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a:t>
            </a:r>
            <a:endParaRPr lang="zh-CN" altLang="en-US"/>
          </a:p>
        </p:txBody>
      </p:sp>
      <p:sp>
        <p:nvSpPr>
          <p:cNvPr id="3" name="内容占位符 2"/>
          <p:cNvSpPr>
            <a:spLocks noGrp="1"/>
          </p:cNvSpPr>
          <p:nvPr>
            <p:ph idx="1"/>
          </p:nvPr>
        </p:nvSpPr>
        <p:spPr/>
        <p:txBody>
          <a:bodyPr/>
          <a:p>
            <a:r>
              <a:rPr lang="zh-CN" altLang="en-US"/>
              <a:t>项目干系人计划是项目计划的组成部分，是为了有效调动项目干系人参与项目而制定的策略</a:t>
            </a:r>
            <a:endParaRPr lang="zh-CN" altLang="en-US"/>
          </a:p>
          <a:p>
            <a:endParaRPr lang="zh-CN" altLang="en-US"/>
          </a:p>
          <a:p>
            <a:r>
              <a:rPr lang="zh-CN" altLang="en-US"/>
              <a:t>干系人管理计划可以包括干系人登记表、干系人变更的范围和影响、干系人目前参与程度和需要的参与程度、干系人之间的关系、需要分发给干系人的信息、更新干系人计划的方法以及向干系人分发信息的时间、频率等</a:t>
            </a:r>
            <a:endParaRPr lang="zh-CN" altLang="en-US"/>
          </a:p>
          <a:p>
            <a:endParaRPr lang="zh-CN" altLang="en-US"/>
          </a:p>
          <a:p>
            <a:r>
              <a:rPr lang="zh-CN" altLang="en-US"/>
              <a:t>根据项目的需要，干系人管理计划可以是正式或者非正式的，可以详细可以简单</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项目干系人计划</a:t>
            </a:r>
            <a:r>
              <a:rPr lang="en-US" altLang="zh-CN">
                <a:sym typeface="+mn-ea"/>
              </a:rPr>
              <a:t> </a:t>
            </a:r>
            <a:endParaRPr lang="zh-CN" altLang="en-US"/>
          </a:p>
        </p:txBody>
      </p:sp>
      <p:pic>
        <p:nvPicPr>
          <p:cNvPr id="4" name="图片 3"/>
          <p:cNvPicPr>
            <a:picLocks noChangeAspect="1"/>
          </p:cNvPicPr>
          <p:nvPr/>
        </p:nvPicPr>
        <p:blipFill>
          <a:blip r:embed="rId1"/>
          <a:stretch>
            <a:fillRect/>
          </a:stretch>
        </p:blipFill>
        <p:spPr>
          <a:xfrm>
            <a:off x="107950" y="1924050"/>
            <a:ext cx="8712835" cy="1823085"/>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下列关于干系人的描述中，不正确的是（</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所有项目人员</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影响项目决策的个人、群体或者组织</a:t>
            </a:r>
            <a:endParaRPr lang="zh-CN" altLang="en-US" sz="2600">
              <a:solidFill>
                <a:srgbClr val="000000"/>
              </a:solidFill>
              <a:latin typeface="微软雅黑" panose="020B0503020204020204" charset="-122"/>
              <a:ea typeface="微软雅黑" panose="020B0503020204020204" charset="-122"/>
            </a:endParaRPr>
          </a:p>
        </p:txBody>
      </p:sp>
      <p:sp>
        <p:nvSpPr>
          <p:cNvPr id="8" name="文本框 7"/>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影响项目活动的个人、群体或者组织</a:t>
            </a:r>
            <a:endParaRPr lang="zh-CN" altLang="en-US" sz="2600">
              <a:solidFill>
                <a:srgbClr val="000000"/>
              </a:solidFill>
              <a:latin typeface="微软雅黑" panose="020B0503020204020204" charset="-122"/>
              <a:ea typeface="微软雅黑" panose="020B0503020204020204" charset="-122"/>
            </a:endParaRPr>
          </a:p>
        </p:txBody>
      </p:sp>
      <p:sp>
        <p:nvSpPr>
          <p:cNvPr id="9" name="文本框 8"/>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影响项目结果的个人、群体或者组织</a:t>
            </a:r>
            <a:endParaRPr lang="zh-CN" altLang="en-US" sz="2600">
              <a:solidFill>
                <a:srgbClr val="000000"/>
              </a:solidFill>
              <a:latin typeface="微软雅黑" panose="020B0503020204020204" charset="-122"/>
              <a:ea typeface="微软雅黑" panose="020B0503020204020204" charset="-122"/>
            </a:endParaRPr>
          </a:p>
        </p:txBody>
      </p:sp>
      <p:sp>
        <p:nvSpPr>
          <p:cNvPr id="10" name="椭圆 9"/>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2" name="椭圆 11"/>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3" name="椭圆 12"/>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4" name="圆角矩形 13"/>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21" name="矩形 20"/>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9" name="组合 18"/>
          <p:cNvGrpSpPr/>
          <p:nvPr>
            <p:custDataLst>
              <p:tags r:id="rId11"/>
            </p:custDataLst>
          </p:nvPr>
        </p:nvGrpSpPr>
        <p:grpSpPr>
          <a:xfrm>
            <a:off x="0" y="0"/>
            <a:ext cx="9144000" cy="635000"/>
            <a:chOff x="0" y="0"/>
            <a:chExt cx="14400" cy="1000"/>
          </a:xfrm>
        </p:grpSpPr>
        <p:sp>
          <p:nvSpPr>
            <p:cNvPr id="15"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8"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4" name="图片 3" descr="tmp2CF2"/>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情景引入</a:t>
            </a:r>
            <a:endParaRPr lang="zh-CN" altLang="en-US"/>
          </a:p>
        </p:txBody>
      </p:sp>
      <p:pic>
        <p:nvPicPr>
          <p:cNvPr id="3" name="图片 2"/>
          <p:cNvPicPr>
            <a:picLocks noChangeAspect="1"/>
          </p:cNvPicPr>
          <p:nvPr/>
        </p:nvPicPr>
        <p:blipFill>
          <a:blip r:embed="rId1"/>
          <a:stretch>
            <a:fillRect/>
          </a:stretch>
        </p:blipFill>
        <p:spPr>
          <a:xfrm>
            <a:off x="-9525" y="1056005"/>
            <a:ext cx="9166860" cy="3674745"/>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）组织结构是目前最普遍的项目组织形式，它是一个标准的金字塔型组织形式</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职能型</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项目型</a:t>
            </a:r>
            <a:endParaRPr lang="zh-CN" altLang="en-US" sz="2600">
              <a:solidFill>
                <a:srgbClr val="000000"/>
              </a:solidFill>
              <a:latin typeface="微软雅黑" panose="020B0503020204020204" charset="-122"/>
              <a:ea typeface="微软雅黑" panose="020B0503020204020204" charset="-122"/>
            </a:endParaRPr>
          </a:p>
        </p:txBody>
      </p:sp>
      <p:sp>
        <p:nvSpPr>
          <p:cNvPr id="8" name="文本框 7"/>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矩阵型</a:t>
            </a:r>
            <a:endParaRPr lang="zh-CN" altLang="en-US" sz="2600">
              <a:solidFill>
                <a:srgbClr val="000000"/>
              </a:solidFill>
              <a:latin typeface="微软雅黑" panose="020B0503020204020204" charset="-122"/>
              <a:ea typeface="微软雅黑" panose="020B0503020204020204" charset="-122"/>
            </a:endParaRPr>
          </a:p>
        </p:txBody>
      </p:sp>
      <p:sp>
        <p:nvSpPr>
          <p:cNvPr id="9" name="文本框 8"/>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都一样</a:t>
            </a:r>
            <a:endParaRPr lang="zh-CN" altLang="en-US" sz="2600">
              <a:solidFill>
                <a:srgbClr val="000000"/>
              </a:solidFill>
              <a:latin typeface="微软雅黑" panose="020B0503020204020204" charset="-122"/>
              <a:ea typeface="微软雅黑" panose="020B0503020204020204" charset="-122"/>
            </a:endParaRPr>
          </a:p>
        </p:txBody>
      </p:sp>
      <p:sp>
        <p:nvSpPr>
          <p:cNvPr id="10" name="椭圆 9"/>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2" name="椭圆 11"/>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3" name="椭圆 12"/>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4" name="圆角矩形 13"/>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2" name="矩形 1"/>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9" name="组合 18"/>
          <p:cNvGrpSpPr/>
          <p:nvPr>
            <p:custDataLst>
              <p:tags r:id="rId11"/>
            </p:custDataLst>
          </p:nvPr>
        </p:nvGrpSpPr>
        <p:grpSpPr>
          <a:xfrm>
            <a:off x="0" y="0"/>
            <a:ext cx="9144000" cy="635000"/>
            <a:chOff x="0" y="0"/>
            <a:chExt cx="14400" cy="1000"/>
          </a:xfrm>
        </p:grpSpPr>
        <p:sp>
          <p:nvSpPr>
            <p:cNvPr id="15"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8"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4" name="图片 3" descr="tmp2CF2"/>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标题 1"/>
          <p:cNvSpPr>
            <a:spLocks noGrp="1"/>
          </p:cNvSpPr>
          <p:nvPr>
            <p:ph type="title"/>
          </p:nvPr>
        </p:nvSpPr>
        <p:spPr/>
        <p:txBody>
          <a:bodyPr anchor="ctr" anchorCtr="0"/>
          <a:p>
            <a:r>
              <a:rPr lang="zh-CN" altLang="en-US"/>
              <a:t>软件项目配置管理计划 学习要点</a:t>
            </a:r>
            <a:endParaRPr lang="zh-CN" altLang="en-US"/>
          </a:p>
        </p:txBody>
      </p:sp>
      <p:sp>
        <p:nvSpPr>
          <p:cNvPr id="60418" name="内容占位符 2"/>
          <p:cNvSpPr>
            <a:spLocks noGrp="1"/>
          </p:cNvSpPr>
          <p:nvPr>
            <p:ph idx="1"/>
          </p:nvPr>
        </p:nvSpPr>
        <p:spPr/>
        <p:txBody>
          <a:bodyPr anchor="t"/>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一、项目人员计划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二、干系人管理计划</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1" i="0" u="none" strike="noStrike" kern="0" cap="none" spc="0" normalizeH="0" baseline="0" noProof="1">
                <a:solidFill>
                  <a:schemeClr val="accent1"/>
                </a:solidFill>
                <a:cs typeface="微软雅黑" panose="020B0503020204020204" charset="-122"/>
              </a:rPr>
              <a:t>三、沟通计划</a:t>
            </a:r>
            <a:endParaRPr kumimoji="0" lang="zh-CN" altLang="en-US" sz="2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10.3.1 </a:t>
            </a:r>
            <a:r>
              <a:rPr kumimoji="0" lang="zh-CN" altLang="en-US" sz="1800" b="1" i="0" u="none" strike="noStrike" kern="0" cap="none" spc="0" normalizeH="0" baseline="0" noProof="1">
                <a:solidFill>
                  <a:schemeClr val="accent1"/>
                </a:solidFill>
                <a:cs typeface="微软雅黑" panose="020B0503020204020204" charset="-122"/>
              </a:rPr>
              <a:t>沟通方式</a:t>
            </a:r>
            <a:endParaRPr kumimoji="0" lang="zh-CN" altLang="en-US" sz="1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10.3.2 </a:t>
            </a:r>
            <a:r>
              <a:rPr kumimoji="0" lang="zh-CN" altLang="en-US" sz="1800" b="1" i="0" u="none" strike="noStrike" kern="0" cap="none" spc="0" normalizeH="0" baseline="0" noProof="1">
                <a:solidFill>
                  <a:schemeClr val="accent1"/>
                </a:solidFill>
                <a:cs typeface="微软雅黑" panose="020B0503020204020204" charset="-122"/>
              </a:rPr>
              <a:t>沟通渠道</a:t>
            </a:r>
            <a:endParaRPr kumimoji="0" lang="zh-CN" altLang="en-US" sz="1800" b="1" i="0" u="none" strike="noStrike" kern="0" cap="none" spc="0" normalizeH="0" baseline="0" noProof="1">
              <a:solidFill>
                <a:schemeClr val="accent1"/>
              </a:solidFill>
              <a:cs typeface="微软雅黑" panose="020B0503020204020204" charset="-122"/>
            </a:endParaRPr>
          </a:p>
          <a:p>
            <a:pPr marL="0" marR="0" indent="0"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None/>
            </a:pPr>
            <a:r>
              <a:rPr kumimoji="0" lang="en-US" altLang="zh-CN" sz="1800" b="1" i="0" u="none" strike="noStrike" kern="0" cap="none" spc="0" normalizeH="0" baseline="0" noProof="1">
                <a:solidFill>
                  <a:schemeClr val="accent1"/>
                </a:solidFill>
                <a:cs typeface="微软雅黑" panose="020B0503020204020204" charset="-122"/>
              </a:rPr>
              <a:t>	10.3.3 </a:t>
            </a:r>
            <a:r>
              <a:rPr kumimoji="0" lang="zh-CN" altLang="en-US" sz="1800" b="1" i="0" u="none" strike="noStrike" kern="0" cap="none" spc="0" normalizeH="0" baseline="0" noProof="1">
                <a:solidFill>
                  <a:schemeClr val="accent1"/>
                </a:solidFill>
                <a:cs typeface="微软雅黑" panose="020B0503020204020204" charset="-122"/>
              </a:rPr>
              <a:t>项目沟通计划</a:t>
            </a:r>
            <a:endParaRPr kumimoji="0" lang="zh-CN" altLang="en-US" sz="1800" b="1" i="0" u="none" strike="noStrike" kern="0" cap="none" spc="0" normalizeH="0" baseline="0" noProof="1">
              <a:solidFill>
                <a:schemeClr val="accent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四、案例分析</a:t>
            </a:r>
            <a:endParaRPr kumimoji="0" lang="zh-CN" altLang="en-US" sz="2800" b="0" i="0" u="none" strike="noStrike" kern="0" cap="none" spc="0" normalizeH="0" baseline="0" noProof="1">
              <a:solidFill>
                <a:schemeClr val="tx1"/>
              </a:solidFill>
              <a:cs typeface="微软雅黑" panose="020B0503020204020204" charset="-122"/>
            </a:endParaRPr>
          </a:p>
          <a:p>
            <a:pPr marL="257175" marR="0" indent="-257175" algn="l" defTabSz="914400" rtl="0" eaLnBrk="0" fontAlgn="base" latinLnBrk="0" hangingPunct="0">
              <a:lnSpc>
                <a:spcPct val="100000"/>
              </a:lnSpc>
              <a:spcBef>
                <a:spcPct val="15000"/>
              </a:spcBef>
              <a:spcAft>
                <a:spcPct val="0"/>
              </a:spcAft>
              <a:buClr>
                <a:schemeClr val="accent1"/>
              </a:buClr>
              <a:buSzPct val="80000"/>
              <a:buFont typeface="Wingdings" panose="05000000000000000000" charset="0"/>
              <a:buChar char="Ø"/>
            </a:pPr>
            <a:r>
              <a:rPr kumimoji="0" lang="zh-CN" altLang="en-US" sz="2800" b="0" i="0" u="none" strike="noStrike" kern="0" cap="none" spc="0" normalizeH="0" baseline="0" noProof="1">
                <a:solidFill>
                  <a:schemeClr val="tx1"/>
                </a:solidFill>
                <a:cs typeface="微软雅黑" panose="020B0503020204020204" charset="-122"/>
              </a:rPr>
              <a:t>五、课程实践</a:t>
            </a:r>
            <a:endParaRPr kumimoji="0" lang="zh-CN" altLang="en-US" sz="2800" b="0" i="0" u="none" strike="noStrike" kern="0" cap="none" spc="0" normalizeH="0" baseline="0" noProof="1">
              <a:solidFill>
                <a:schemeClr val="tx1"/>
              </a:solidFill>
              <a:cs typeface="微软雅黑" panose="020B0503020204020204" charset="-122"/>
            </a:endParaRPr>
          </a:p>
        </p:txBody>
      </p:sp>
    </p:spTree>
  </p:cSld>
  <p:clrMapOvr>
    <a:masterClrMapping/>
  </p:clrMapOvr>
  <p:transition spd="med">
    <p:zoom dir="in"/>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项目沟通计划</a:t>
            </a:r>
            <a:endParaRPr lang="zh-CN" altLang="en-US"/>
          </a:p>
        </p:txBody>
      </p:sp>
      <p:sp>
        <p:nvSpPr>
          <p:cNvPr id="3" name="内容占位符 2"/>
          <p:cNvSpPr>
            <a:spLocks noGrp="1"/>
          </p:cNvSpPr>
          <p:nvPr>
            <p:ph idx="1"/>
          </p:nvPr>
        </p:nvSpPr>
        <p:spPr>
          <a:xfrm>
            <a:off x="457200" y="934720"/>
            <a:ext cx="8229600" cy="3587750"/>
          </a:xfrm>
        </p:spPr>
        <p:txBody>
          <a:bodyPr/>
          <a:p>
            <a:r>
              <a:rPr lang="zh-CN" altLang="en-US">
                <a:solidFill>
                  <a:schemeClr val="accent1"/>
                </a:solidFill>
                <a:effectLst/>
              </a:rPr>
              <a:t>沟通</a:t>
            </a:r>
            <a:r>
              <a:rPr lang="zh-CN" altLang="en-US"/>
              <a:t>是一个过程，在这个过程中，信息通过一定的符号、标志或者行为系统在人员之间交换，人员之间可以通过身体的直接接触、口头或者符号的描述等方式沟通。</a:t>
            </a:r>
            <a:endParaRPr lang="zh-CN" altLang="en-US"/>
          </a:p>
          <a:p>
            <a:endParaRPr lang="zh-CN" altLang="en-US"/>
          </a:p>
          <a:p>
            <a:r>
              <a:rPr lang="zh-CN" altLang="en-US"/>
              <a:t>一般沟通模型至少包括信息发送者、信息、信息接收者</a:t>
            </a:r>
            <a:endParaRPr lang="zh-CN" altLang="en-US"/>
          </a:p>
          <a:p>
            <a:endParaRPr lang="zh-CN" altLang="en-US" sz="1800"/>
          </a:p>
        </p:txBody>
      </p:sp>
      <p:pic>
        <p:nvPicPr>
          <p:cNvPr id="4" name="图片 3"/>
          <p:cNvPicPr>
            <a:picLocks noChangeAspect="1"/>
          </p:cNvPicPr>
          <p:nvPr/>
        </p:nvPicPr>
        <p:blipFill>
          <a:blip r:embed="rId1"/>
          <a:stretch>
            <a:fillRect/>
          </a:stretch>
        </p:blipFill>
        <p:spPr>
          <a:xfrm>
            <a:off x="2447290" y="3075940"/>
            <a:ext cx="3441065" cy="1504950"/>
          </a:xfrm>
          <a:prstGeom prst="rect">
            <a:avLst/>
          </a:prstGeom>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p:txBody>
          <a:bodyPr/>
          <a:p>
            <a:r>
              <a:rPr lang="zh-CN" altLang="en-US">
                <a:sym typeface="+mn-ea"/>
              </a:rPr>
              <a:t>在软件项目开发过程中需要进行大量沟通</a:t>
            </a:r>
            <a:endParaRPr lang="zh-CN" altLang="en-US"/>
          </a:p>
          <a:p>
            <a:pPr marL="0" indent="0">
              <a:buNone/>
            </a:pPr>
            <a:r>
              <a:rPr lang="zh-CN" altLang="en-US" sz="1600">
                <a:sym typeface="+mn-ea"/>
              </a:rPr>
              <a:t>要开发满足用户需要的软件，必须首先清楚用户的需求， 同时必须让用户明白你将如何实现这些需求，让用户知道为什么有些需求不能实现，在哪些方面可以做得更好。更重要的是，要让用户非常愿意地使用所提交的软件，就必须让用户了解它、熟悉它、喜欢它，这些都要充分发挥个人的沟通能力。</a:t>
            </a:r>
            <a:endParaRPr lang="zh-CN" altLang="en-US" sz="1600">
              <a:sym typeface="+mn-ea"/>
            </a:endParaRPr>
          </a:p>
          <a:p>
            <a:pPr marL="0" indent="0">
              <a:buNone/>
            </a:pPr>
            <a:endParaRPr lang="zh-CN" altLang="en-US" sz="1600"/>
          </a:p>
          <a:p>
            <a:r>
              <a:rPr lang="en-US" altLang="zh-CN"/>
              <a:t> </a:t>
            </a:r>
            <a:r>
              <a:rPr lang="zh-CN" altLang="en-US">
                <a:sym typeface="+mn-ea"/>
              </a:rPr>
              <a:t>在IT项目中，许多专家认为，</a:t>
            </a:r>
            <a:r>
              <a:rPr lang="zh-CN" altLang="en-US">
                <a:solidFill>
                  <a:schemeClr val="accent1"/>
                </a:solidFill>
                <a:effectLst/>
                <a:sym typeface="+mn-ea"/>
              </a:rPr>
              <a:t>成功最大的威胁就是沟通的失败</a:t>
            </a:r>
            <a:endParaRPr lang="zh-CN" altLang="en-US"/>
          </a:p>
          <a:p>
            <a:endParaRPr lang="zh-CN" altLang="en-US"/>
          </a:p>
          <a:p>
            <a:r>
              <a:rPr lang="zh-CN" altLang="en-US">
                <a:sym typeface="+mn-ea"/>
              </a:rPr>
              <a:t>2001年，Standish Group 研究表明，IT项目</a:t>
            </a:r>
            <a:r>
              <a:rPr lang="zh-CN" altLang="en-US">
                <a:solidFill>
                  <a:schemeClr val="accent1"/>
                </a:solidFill>
                <a:effectLst>
                  <a:outerShdw blurRad="38100" dist="25400" dir="5400000" algn="ctr" rotWithShape="0">
                    <a:srgbClr val="6E747A">
                      <a:alpha val="43000"/>
                    </a:srgbClr>
                  </a:outerShdw>
                </a:effectLst>
                <a:sym typeface="+mn-ea"/>
              </a:rPr>
              <a:t>成功的4个主要因素</a:t>
            </a:r>
            <a:r>
              <a:rPr lang="zh-CN" altLang="en-US">
                <a:sym typeface="+mn-ea"/>
              </a:rPr>
              <a:t>：管理层的大力支持、用户的积极参与、有经验的项目管理者、明确的需求表达。</a:t>
            </a:r>
            <a:r>
              <a:rPr lang="zh-CN" altLang="en-US">
                <a:sym typeface="+mn-ea"/>
              </a:rPr>
              <a:t>这些均依赖于良好的沟通技巧，特别是技术人员。</a:t>
            </a:r>
            <a:endParaRPr lang="en-US" altLang="zh-CN"/>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项目沟通计划</a:t>
            </a:r>
            <a:endParaRPr lang="zh-CN" altLang="en-US"/>
          </a:p>
        </p:txBody>
      </p:sp>
      <p:sp>
        <p:nvSpPr>
          <p:cNvPr id="3" name="内容占位符 2"/>
          <p:cNvSpPr>
            <a:spLocks noGrp="1"/>
          </p:cNvSpPr>
          <p:nvPr>
            <p:ph idx="1"/>
          </p:nvPr>
        </p:nvSpPr>
        <p:spPr>
          <a:xfrm>
            <a:off x="457200" y="934720"/>
            <a:ext cx="8229600" cy="3587750"/>
          </a:xfrm>
        </p:spPr>
        <p:txBody>
          <a:bodyPr/>
          <a:p>
            <a:r>
              <a:rPr lang="zh-CN" altLang="en-US">
                <a:solidFill>
                  <a:schemeClr val="accent1"/>
                </a:solidFill>
                <a:effectLst/>
              </a:rPr>
              <a:t>项目经理很大一部分工作是进行项目沟通</a:t>
            </a:r>
            <a:r>
              <a:rPr lang="zh-CN" altLang="en-US"/>
              <a:t>（统计表明，项目经理80%以上的时间用于沟通管理）</a:t>
            </a:r>
            <a:endParaRPr lang="zh-CN" altLang="en-US"/>
          </a:p>
          <a:p>
            <a:endParaRPr lang="zh-CN" altLang="en-US"/>
          </a:p>
          <a:p>
            <a:r>
              <a:rPr lang="zh-CN" altLang="en-US"/>
              <a:t>沟通管理是对传递项目信息的</a:t>
            </a:r>
            <a:r>
              <a:rPr lang="zh-CN" altLang="en-US">
                <a:solidFill>
                  <a:schemeClr val="accent1"/>
                </a:solidFill>
                <a:effectLst/>
              </a:rPr>
              <a:t>内容</a:t>
            </a:r>
            <a:r>
              <a:rPr lang="zh-CN" altLang="en-US"/>
              <a:t>、传递项目信息的</a:t>
            </a:r>
            <a:r>
              <a:rPr lang="zh-CN" altLang="en-US">
                <a:solidFill>
                  <a:schemeClr val="accent1"/>
                </a:solidFill>
                <a:effectLst/>
              </a:rPr>
              <a:t>方法</a:t>
            </a:r>
            <a:r>
              <a:rPr lang="zh-CN" altLang="en-US"/>
              <a:t>、传递项目信息的</a:t>
            </a:r>
            <a:r>
              <a:rPr lang="zh-CN" altLang="en-US">
                <a:solidFill>
                  <a:schemeClr val="accent1"/>
                </a:solidFill>
                <a:effectLst/>
              </a:rPr>
              <a:t>过程</a:t>
            </a:r>
            <a:r>
              <a:rPr lang="zh-CN" altLang="en-US"/>
              <a:t>等几个方面的综合管理</a:t>
            </a:r>
            <a:endParaRPr lang="zh-CN" altLang="en-US"/>
          </a:p>
          <a:p>
            <a:endParaRPr lang="zh-CN" altLang="en-US"/>
          </a:p>
          <a:p>
            <a:r>
              <a:rPr lang="zh-CN" altLang="en-US"/>
              <a:t>沟通管理的基本原则是</a:t>
            </a:r>
            <a:r>
              <a:rPr lang="zh-CN" altLang="en-US">
                <a:solidFill>
                  <a:schemeClr val="accent1"/>
                </a:solidFill>
                <a:effectLst/>
              </a:rPr>
              <a:t>及时性</a:t>
            </a:r>
            <a:r>
              <a:rPr lang="zh-CN" altLang="en-US"/>
              <a:t>、</a:t>
            </a:r>
            <a:r>
              <a:rPr lang="zh-CN" altLang="en-US">
                <a:solidFill>
                  <a:schemeClr val="accent1"/>
                </a:solidFill>
                <a:effectLst/>
              </a:rPr>
              <a:t>准确性</a:t>
            </a:r>
            <a:r>
              <a:rPr lang="zh-CN" altLang="en-US"/>
              <a:t>、</a:t>
            </a:r>
            <a:r>
              <a:rPr lang="zh-CN" altLang="en-US">
                <a:solidFill>
                  <a:schemeClr val="accent1"/>
                </a:solidFill>
                <a:effectLst/>
              </a:rPr>
              <a:t>完整性</a:t>
            </a:r>
            <a:r>
              <a:rPr lang="zh-CN" altLang="en-US"/>
              <a:t>、</a:t>
            </a:r>
            <a:r>
              <a:rPr lang="zh-CN" altLang="en-US">
                <a:solidFill>
                  <a:schemeClr val="accent1"/>
                </a:solidFill>
                <a:effectLst/>
              </a:rPr>
              <a:t>可理解性</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r>
              <a:rPr lang="en-US" altLang="zh-CN">
                <a:sym typeface="+mn-ea"/>
              </a:rPr>
              <a:t> - </a:t>
            </a:r>
            <a:r>
              <a:rPr lang="zh-CN" altLang="en-US">
                <a:sym typeface="+mn-ea"/>
              </a:rPr>
              <a:t>沟通方式</a:t>
            </a:r>
            <a:endParaRPr lang="en-US" altLang="zh-CN">
              <a:sym typeface="+mn-ea"/>
            </a:endParaRPr>
          </a:p>
        </p:txBody>
      </p:sp>
      <p:sp>
        <p:nvSpPr>
          <p:cNvPr id="3" name="内容占位符 2"/>
          <p:cNvSpPr>
            <a:spLocks noGrp="1"/>
          </p:cNvSpPr>
          <p:nvPr>
            <p:ph idx="1"/>
          </p:nvPr>
        </p:nvSpPr>
        <p:spPr/>
        <p:txBody>
          <a:bodyPr/>
          <a:p>
            <a:r>
              <a:rPr lang="zh-CN" altLang="en-US">
                <a:solidFill>
                  <a:schemeClr val="accent1"/>
                </a:solidFill>
                <a:effectLst/>
              </a:rPr>
              <a:t>书面沟通和口头沟通</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语言沟通和非语言沟通</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正式沟通和非正式沟通</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单向沟通和双向沟通</a:t>
            </a:r>
            <a:endParaRPr lang="zh-CN" altLang="en-US">
              <a:solidFill>
                <a:schemeClr val="accent1"/>
              </a:solidFill>
              <a:effectLst/>
            </a:endParaRPr>
          </a:p>
          <a:p>
            <a:endParaRPr lang="zh-CN" altLang="en-US">
              <a:solidFill>
                <a:schemeClr val="accent1"/>
              </a:solidFill>
              <a:effectLst/>
            </a:endParaRPr>
          </a:p>
          <a:p>
            <a:r>
              <a:rPr lang="zh-CN" altLang="en-US">
                <a:solidFill>
                  <a:schemeClr val="accent1"/>
                </a:solidFill>
                <a:effectLst/>
              </a:rPr>
              <a:t>网络沟通</a:t>
            </a:r>
            <a:endParaRPr lang="zh-CN" altLang="en-US">
              <a:solidFill>
                <a:schemeClr val="accent1"/>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blinds(horizontal)">
                                      <p:cBhvr>
                                        <p:cTn id="11" dur="500"/>
                                        <p:tgtEl>
                                          <p:spTgt spid="3">
                                            <p:txEl>
                                              <p:pRg st="2" end="2"/>
                                            </p:txEl>
                                          </p:spTgt>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blinds(horizontal)">
                                      <p:cBhvr>
                                        <p:cTn id="15" dur="500"/>
                                        <p:tgtEl>
                                          <p:spTgt spid="3">
                                            <p:txEl>
                                              <p:pRg st="4" end="4"/>
                                            </p:txEl>
                                          </p:spTgt>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blinds(horizontal)">
                                      <p:cBhvr>
                                        <p:cTn id="19" dur="500"/>
                                        <p:tgtEl>
                                          <p:spTgt spid="3">
                                            <p:txEl>
                                              <p:pRg st="6" end="6"/>
                                            </p:txEl>
                                          </p:spTgt>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Effect transition="in" filter="blinds(horizontal)">
                                      <p:cBhvr>
                                        <p:cTn id="2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r>
              <a:rPr lang="en-US" altLang="zh-CN">
                <a:sym typeface="+mn-ea"/>
              </a:rPr>
              <a:t> - </a:t>
            </a:r>
            <a:r>
              <a:rPr lang="zh-CN" altLang="en-US">
                <a:sym typeface="+mn-ea"/>
              </a:rPr>
              <a:t>沟通方式</a:t>
            </a:r>
            <a:endParaRPr lang="zh-CN" altLang="en-US"/>
          </a:p>
        </p:txBody>
      </p:sp>
      <p:sp>
        <p:nvSpPr>
          <p:cNvPr id="4" name="内容占位符 3"/>
          <p:cNvSpPr>
            <a:spLocks noGrp="1"/>
          </p:cNvSpPr>
          <p:nvPr>
            <p:ph idx="1"/>
          </p:nvPr>
        </p:nvSpPr>
        <p:spPr>
          <a:xfrm>
            <a:off x="457200" y="862965"/>
            <a:ext cx="8229600" cy="3587750"/>
          </a:xfrm>
        </p:spPr>
        <p:txBody>
          <a:bodyPr/>
          <a:p>
            <a:pPr>
              <a:lnSpc>
                <a:spcPct val="150000"/>
              </a:lnSpc>
            </a:pPr>
            <a:r>
              <a:rPr lang="zh-CN" altLang="en-US"/>
              <a:t>对于紧急的信息，可以通过口头的方式沟通</a:t>
            </a:r>
            <a:endParaRPr lang="zh-CN" altLang="en-US"/>
          </a:p>
          <a:p>
            <a:pPr>
              <a:lnSpc>
                <a:spcPct val="150000"/>
              </a:lnSpc>
            </a:pPr>
            <a:r>
              <a:rPr lang="zh-CN" altLang="en-US"/>
              <a:t>对于重要的信息，可以采用书面方式沟通</a:t>
            </a:r>
            <a:endParaRPr lang="zh-CN" altLang="en-US"/>
          </a:p>
          <a:p>
            <a:pPr>
              <a:lnSpc>
                <a:spcPct val="150000"/>
              </a:lnSpc>
            </a:pPr>
            <a:r>
              <a:rPr lang="zh-CN" altLang="en-US"/>
              <a:t>非技术专业人员更愿意以非正式形式和双向会谈来听取重要的项目信息</a:t>
            </a:r>
            <a:endParaRPr lang="zh-CN" altLang="en-US"/>
          </a:p>
          <a:p>
            <a:pPr>
              <a:lnSpc>
                <a:spcPct val="150000"/>
              </a:lnSpc>
            </a:pPr>
            <a:r>
              <a:rPr lang="zh-CN" altLang="en-US"/>
              <a:t>人们有不愿报告坏消息的倾向，报喜不报忧的状况要引起注意</a:t>
            </a:r>
            <a:endParaRPr lang="zh-CN" altLang="en-US"/>
          </a:p>
          <a:p>
            <a:pPr>
              <a:lnSpc>
                <a:spcPct val="150000"/>
              </a:lnSpc>
            </a:pPr>
            <a:r>
              <a:rPr lang="zh-CN" altLang="en-US"/>
              <a:t>重大事件，变更相关事件，关于利益的承诺采用正式方式</a:t>
            </a:r>
            <a:endParaRPr lang="zh-CN" altLang="en-US"/>
          </a:p>
          <a:p>
            <a:pPr>
              <a:lnSpc>
                <a:spcPct val="150000"/>
              </a:lnSpc>
            </a:pPr>
            <a:r>
              <a:rPr lang="zh-CN" altLang="en-US"/>
              <a:t>与合同有关信息以正式方式发生和接收</a:t>
            </a:r>
            <a:endParaRPr lang="zh-CN" alt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r>
              <a:rPr lang="en-US" altLang="zh-CN">
                <a:sym typeface="+mn-ea"/>
              </a:rPr>
              <a:t> - </a:t>
            </a:r>
            <a:r>
              <a:rPr lang="zh-CN" altLang="en-US">
                <a:sym typeface="+mn-ea"/>
              </a:rPr>
              <a:t>沟通渠道</a:t>
            </a:r>
            <a:endParaRPr lang="zh-CN" altLang="en-US"/>
          </a:p>
        </p:txBody>
      </p:sp>
      <p:sp>
        <p:nvSpPr>
          <p:cNvPr id="3" name="内容占位符 2"/>
          <p:cNvSpPr>
            <a:spLocks noGrp="1"/>
          </p:cNvSpPr>
          <p:nvPr>
            <p:ph idx="1"/>
          </p:nvPr>
        </p:nvSpPr>
        <p:spPr/>
        <p:txBody>
          <a:bodyPr/>
          <a:p>
            <a:r>
              <a:rPr lang="zh-CN" altLang="en-US"/>
              <a:t>沟通渠道像连接每个人的电话线一样，随着项目的进展和范围的增加，项目团队成员的数 量也在不断地增加，人越多，沟通的渠道就越多，</a:t>
            </a:r>
            <a:r>
              <a:rPr lang="en-US" altLang="zh-CN"/>
              <a:t>管理难度就会加大</a:t>
            </a:r>
            <a:endParaRPr lang="en-US" altLang="zh-CN"/>
          </a:p>
        </p:txBody>
      </p:sp>
      <p:pic>
        <p:nvPicPr>
          <p:cNvPr id="4" name="Picture 4" descr="hwj11"/>
          <p:cNvPicPr>
            <a:picLocks noChangeAspect="1"/>
          </p:cNvPicPr>
          <p:nvPr/>
        </p:nvPicPr>
        <p:blipFill>
          <a:blip r:embed="rId1"/>
          <a:srcRect b="78532"/>
          <a:stretch>
            <a:fillRect/>
          </a:stretch>
        </p:blipFill>
        <p:spPr>
          <a:xfrm>
            <a:off x="1115695" y="2644140"/>
            <a:ext cx="3343275" cy="753110"/>
          </a:xfrm>
          <a:prstGeom prst="rect">
            <a:avLst/>
          </a:prstGeom>
          <a:noFill/>
          <a:ln w="12700" cap="flat" cmpd="sng">
            <a:solidFill>
              <a:srgbClr val="0F2E6B"/>
            </a:solidFill>
            <a:prstDash val="solid"/>
            <a:round/>
            <a:headEnd type="none" w="med" len="med"/>
            <a:tailEnd type="none" w="med" len="med"/>
          </a:ln>
        </p:spPr>
      </p:pic>
      <p:pic>
        <p:nvPicPr>
          <p:cNvPr id="5" name="Picture 4" descr="hwj11"/>
          <p:cNvPicPr>
            <a:picLocks noChangeAspect="1"/>
          </p:cNvPicPr>
          <p:nvPr/>
        </p:nvPicPr>
        <p:blipFill>
          <a:blip r:embed="rId1"/>
          <a:srcRect t="22029" b="47905"/>
          <a:stretch>
            <a:fillRect/>
          </a:stretch>
        </p:blipFill>
        <p:spPr>
          <a:xfrm>
            <a:off x="1115695" y="3651885"/>
            <a:ext cx="3343275" cy="1054735"/>
          </a:xfrm>
          <a:prstGeom prst="rect">
            <a:avLst/>
          </a:prstGeom>
          <a:noFill/>
          <a:ln w="12700" cap="flat" cmpd="sng">
            <a:solidFill>
              <a:srgbClr val="0F2E6B"/>
            </a:solidFill>
            <a:prstDash val="solid"/>
            <a:round/>
            <a:headEnd type="none" w="med" len="med"/>
            <a:tailEnd type="none" w="med" len="med"/>
          </a:ln>
        </p:spPr>
      </p:pic>
      <p:pic>
        <p:nvPicPr>
          <p:cNvPr id="6" name="Picture 4" descr="hwj11"/>
          <p:cNvPicPr>
            <a:picLocks noChangeAspect="1"/>
          </p:cNvPicPr>
          <p:nvPr/>
        </p:nvPicPr>
        <p:blipFill>
          <a:blip r:embed="rId1"/>
          <a:srcRect t="52149" b="8806"/>
          <a:stretch>
            <a:fillRect/>
          </a:stretch>
        </p:blipFill>
        <p:spPr>
          <a:xfrm>
            <a:off x="5219700" y="2931795"/>
            <a:ext cx="3343275" cy="1369695"/>
          </a:xfrm>
          <a:prstGeom prst="rect">
            <a:avLst/>
          </a:prstGeom>
          <a:noFill/>
          <a:ln w="12700" cap="flat" cmpd="sng">
            <a:solidFill>
              <a:srgbClr val="0F2E6B"/>
            </a:solidFill>
            <a:prstDash val="solid"/>
            <a:round/>
            <a:headEnd type="none" w="med" len="med"/>
            <a:tailEnd type="none" w="med" len="me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r>
              <a:rPr lang="en-US" altLang="zh-CN">
                <a:sym typeface="+mn-ea"/>
              </a:rPr>
              <a:t> - </a:t>
            </a:r>
            <a:r>
              <a:rPr lang="zh-CN" altLang="en-US">
                <a:sym typeface="+mn-ea"/>
              </a:rPr>
              <a:t>沟通渠道</a:t>
            </a:r>
            <a:endParaRPr lang="zh-CN" altLang="en-US"/>
          </a:p>
        </p:txBody>
      </p:sp>
      <p:sp>
        <p:nvSpPr>
          <p:cNvPr id="3" name="内容占位符 2"/>
          <p:cNvSpPr>
            <a:spLocks noGrp="1"/>
          </p:cNvSpPr>
          <p:nvPr>
            <p:ph idx="1"/>
          </p:nvPr>
        </p:nvSpPr>
        <p:spPr/>
        <p:txBody>
          <a:bodyPr/>
          <a:p>
            <a:r>
              <a:rPr lang="zh-CN" altLang="en-US"/>
              <a:t>为保证沟通的良好效果，</a:t>
            </a:r>
            <a:r>
              <a:rPr lang="zh-CN" altLang="en-US">
                <a:solidFill>
                  <a:schemeClr val="accent1"/>
                </a:solidFill>
                <a:effectLst/>
              </a:rPr>
              <a:t>必须保持沟通渠道的畅通和单一</a:t>
            </a:r>
            <a:r>
              <a:rPr lang="zh-CN" altLang="en-US"/>
              <a:t>。</a:t>
            </a:r>
            <a:endParaRPr lang="zh-CN" altLang="en-US"/>
          </a:p>
          <a:p>
            <a:endParaRPr lang="zh-CN" altLang="en-US"/>
          </a:p>
          <a:p>
            <a:r>
              <a:rPr lang="zh-CN" altLang="en-US"/>
              <a:t>例如，作为客户项目经理，应该是唯一的客户接口，所有针对客户的信息只能通过客户项目经理来传递，所有跟客户相关的会议，客户项目经理必须在场， 这样才能保证客户需求和客户信息的一致性。</a:t>
            </a:r>
            <a:endParaRPr lang="zh-CN"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p:txBody>
          <a:bodyPr/>
          <a:p>
            <a:r>
              <a:rPr lang="zh-CN" altLang="en-US"/>
              <a:t>保证项目成功必须进行沟通，为了有效地沟通，需要创建沟通计划</a:t>
            </a:r>
            <a:endParaRPr lang="zh-CN" altLang="en-US"/>
          </a:p>
          <a:p>
            <a:endParaRPr lang="zh-CN" altLang="en-US"/>
          </a:p>
          <a:p>
            <a:r>
              <a:rPr lang="zh-CN" altLang="en-US">
                <a:solidFill>
                  <a:schemeClr val="accent1"/>
                </a:solidFill>
                <a:effectLst/>
              </a:rPr>
              <a:t>沟通计划是确定谁需要信息，需要什么信息，何时需要信息，以及如何将信息分发给他们</a:t>
            </a:r>
            <a:r>
              <a:rPr lang="zh-CN" altLang="en-US"/>
              <a:t>。 </a:t>
            </a:r>
            <a:endParaRPr lang="zh-CN" altLang="en-US"/>
          </a:p>
          <a:p>
            <a:endParaRPr lang="zh-CN" altLang="en-US"/>
          </a:p>
          <a:p>
            <a:r>
              <a:rPr lang="zh-CN" altLang="en-US"/>
              <a:t>沟通计划常常与组织计划紧密联系在一起，因为项目的组织结构对项目沟通要求有重大影响。</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标题 1"/>
          <p:cNvSpPr>
            <a:spLocks noGrp="1"/>
          </p:cNvSpPr>
          <p:nvPr>
            <p:ph type="title"/>
          </p:nvPr>
        </p:nvSpPr>
        <p:spPr>
          <a:xfrm>
            <a:off x="468313" y="269875"/>
            <a:ext cx="7399338" cy="490538"/>
          </a:xfrm>
        </p:spPr>
        <p:txBody>
          <a:bodyPr vert="horz" wrap="square" lIns="91440" tIns="45720" rIns="91440" bIns="45720" numCol="1" anchor="t" anchorCtr="0" compatLnSpc="1">
            <a:normAutofit fontScale="90000"/>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en-US" sz="3000" b="1" i="0" u="none" strike="noStrike" kern="0" cap="none" spc="0" normalizeH="0" baseline="0" noProof="1">
                <a:solidFill>
                  <a:schemeClr val="tx2"/>
                </a:solidFill>
                <a:cs typeface="+mj-cs"/>
              </a:rPr>
              <a:t>情景引入</a:t>
            </a:r>
            <a:endParaRPr kumimoji="0" lang="zh-CN" altLang="en-US" sz="3000" b="1" i="0" u="none" strike="noStrike" kern="0" cap="none" spc="0" normalizeH="0" baseline="0" noProof="1">
              <a:solidFill>
                <a:schemeClr val="tx2"/>
              </a:solidFill>
              <a:cs typeface="+mj-cs"/>
            </a:endParaRPr>
          </a:p>
        </p:txBody>
      </p:sp>
      <p:pic>
        <p:nvPicPr>
          <p:cNvPr id="11268" name="Picture 2" descr="c:\users\think\appdata\roaming\360se6\User Data\temp\u=1509935824,821182946&amp;fm=23&amp;gp=0.jpg"/>
          <p:cNvPicPr>
            <a:picLocks noChangeAspect="1"/>
          </p:cNvPicPr>
          <p:nvPr/>
        </p:nvPicPr>
        <p:blipFill>
          <a:blip r:embed="rId1"/>
          <a:stretch>
            <a:fillRect/>
          </a:stretch>
        </p:blipFill>
        <p:spPr>
          <a:xfrm>
            <a:off x="468313" y="1339850"/>
            <a:ext cx="8045450" cy="3392488"/>
          </a:xfrm>
          <a:prstGeom prst="rect">
            <a:avLst/>
          </a:prstGeom>
          <a:noFill/>
          <a:ln w="9525">
            <a:noFill/>
          </a:ln>
        </p:spPr>
      </p:pic>
      <p:pic>
        <p:nvPicPr>
          <p:cNvPr id="14343" name="Picture 7" descr="c:\users\think\appdata\roaming\360se6\User Data\temp\u=408273478,1799646743&amp;fm=23&amp;gp=0.jpg"/>
          <p:cNvPicPr>
            <a:picLocks noChangeAspect="1"/>
          </p:cNvPicPr>
          <p:nvPr/>
        </p:nvPicPr>
        <p:blipFill>
          <a:blip r:embed="rId2"/>
          <a:stretch>
            <a:fillRect/>
          </a:stretch>
        </p:blipFill>
        <p:spPr>
          <a:xfrm>
            <a:off x="546100" y="2030413"/>
            <a:ext cx="2801938" cy="1700212"/>
          </a:xfrm>
          <a:prstGeom prst="rect">
            <a:avLst/>
          </a:prstGeom>
          <a:noFill/>
          <a:ln w="9525">
            <a:noFill/>
          </a:ln>
        </p:spPr>
      </p:pic>
      <p:sp>
        <p:nvSpPr>
          <p:cNvPr id="12292" name="TextBox 1"/>
          <p:cNvSpPr txBox="1"/>
          <p:nvPr/>
        </p:nvSpPr>
        <p:spPr>
          <a:xfrm>
            <a:off x="0" y="1298575"/>
            <a:ext cx="1439863" cy="523875"/>
          </a:xfrm>
          <a:prstGeom prst="rect">
            <a:avLst/>
          </a:prstGeom>
          <a:noFill/>
          <a:ln w="9525">
            <a:noFill/>
          </a:ln>
        </p:spPr>
        <p:txBody>
          <a:bodyPr anchor="t" anchorCtr="0">
            <a:spAutoFit/>
          </a:bodyPr>
          <a:p>
            <a:pPr algn="ctr">
              <a:buSzTx/>
            </a:pPr>
            <a:endParaRPr lang="zh-CN" altLang="en-US" sz="2800" b="1" dirty="0">
              <a:solidFill>
                <a:srgbClr val="FF0000"/>
              </a:solidFill>
              <a:latin typeface="Arial Narrow" panose="020B0606020202030204" pitchFamily="34" charset="0"/>
              <a:ea typeface="宋体" panose="02010600030101010101" pitchFamily="2" charset="-122"/>
            </a:endParaRPr>
          </a:p>
        </p:txBody>
      </p:sp>
      <p:sp>
        <p:nvSpPr>
          <p:cNvPr id="3" name="椭圆形标注 2"/>
          <p:cNvSpPr/>
          <p:nvPr/>
        </p:nvSpPr>
        <p:spPr>
          <a:xfrm>
            <a:off x="306388" y="1173163"/>
            <a:ext cx="1611313" cy="527050"/>
          </a:xfrm>
          <a:prstGeom prst="wedgeEllipseCallout">
            <a:avLst>
              <a:gd name="adj1" fmla="val 29307"/>
              <a:gd name="adj2" fmla="val 123969"/>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200" b="1" i="0" u="none" strike="noStrike" kern="1200" cap="none" spc="0" normalizeH="0" baseline="0" noProof="0" dirty="0">
                <a:ln>
                  <a:noFill/>
                </a:ln>
                <a:solidFill>
                  <a:srgbClr val="FF0000"/>
                </a:solidFill>
                <a:effectLst/>
                <a:uLnTx/>
                <a:uFillTx/>
                <a:latin typeface="+mn-lt"/>
                <a:ea typeface="+mn-ea"/>
                <a:cs typeface="+mn-cs"/>
              </a:rPr>
              <a:t>沟通</a:t>
            </a:r>
            <a:endParaRPr kumimoji="1" lang="zh-CN" altLang="en-US" sz="3200" b="1" i="0" u="none" strike="noStrike" kern="1200" cap="none" spc="0" normalizeH="0" baseline="0" noProof="0" dirty="0">
              <a:ln>
                <a:noFill/>
              </a:ln>
              <a:solidFill>
                <a:srgbClr val="FF0000"/>
              </a:solidFill>
              <a:effectLst/>
              <a:uLnTx/>
              <a:uFillTx/>
              <a:latin typeface="+mn-lt"/>
              <a:ea typeface="+mn-ea"/>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3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229600" cy="3587750"/>
          </a:xfrm>
        </p:spPr>
        <p:txBody>
          <a:bodyPr/>
          <a:p>
            <a:pPr marL="0" indent="0">
              <a:buNone/>
            </a:pPr>
            <a:r>
              <a:rPr lang="zh-CN" altLang="en-US"/>
              <a:t>1.沟通计划编制</a:t>
            </a:r>
            <a:r>
              <a:rPr lang="en-US" altLang="zh-CN"/>
              <a:t>  </a:t>
            </a:r>
            <a:r>
              <a:rPr lang="zh-CN" altLang="en-US"/>
              <a:t>(1)准备工作</a:t>
            </a:r>
            <a:r>
              <a:rPr lang="en-US" altLang="zh-CN"/>
              <a:t> (2)确定项目沟通需求 (3)确定沟通方式与方法 （4）编制项目沟通计划  </a:t>
            </a:r>
            <a:r>
              <a:rPr lang="en-US" altLang="zh-CN">
                <a:sym typeface="+mn-ea"/>
              </a:rPr>
              <a:t>2.沟通方式建议</a:t>
            </a:r>
            <a:endParaRPr lang="en-US" altLang="zh-CN"/>
          </a:p>
          <a:p>
            <a:endParaRPr lang="en-US" altLang="zh-CN"/>
          </a:p>
          <a:p>
            <a:endParaRPr lang="en-US" altLang="zh-CN"/>
          </a:p>
          <a:p>
            <a:endParaRPr lang="en-US" altLang="zh-CN"/>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229600" cy="3587750"/>
          </a:xfrm>
        </p:spPr>
        <p:txBody>
          <a:bodyPr/>
          <a:p>
            <a:pPr marL="0" indent="0">
              <a:buNone/>
            </a:pPr>
            <a:r>
              <a:rPr lang="zh-CN" altLang="en-US" b="1">
                <a:solidFill>
                  <a:schemeClr val="accent1"/>
                </a:solidFill>
                <a:effectLst/>
              </a:rPr>
              <a:t>1.沟通计划编制</a:t>
            </a:r>
            <a:r>
              <a:rPr lang="en-US" altLang="zh-CN"/>
              <a:t>  </a:t>
            </a:r>
            <a:r>
              <a:rPr lang="zh-CN" altLang="en-US" b="1">
                <a:solidFill>
                  <a:schemeClr val="accent1"/>
                </a:solidFill>
                <a:effectLst/>
              </a:rPr>
              <a:t>(1)准备工作</a:t>
            </a:r>
            <a:r>
              <a:rPr lang="en-US" altLang="zh-CN"/>
              <a:t> (2)确定项目沟通需求 (3)确定沟通方式与方法 （4）编制项目沟通计划  </a:t>
            </a:r>
            <a:r>
              <a:rPr lang="en-US" altLang="zh-CN">
                <a:sym typeface="+mn-ea"/>
              </a:rPr>
              <a:t>2.沟通方式建议</a:t>
            </a:r>
            <a:endParaRPr lang="en-US" altLang="zh-CN"/>
          </a:p>
          <a:p>
            <a:endParaRPr lang="en-US" altLang="zh-CN"/>
          </a:p>
          <a:p>
            <a:r>
              <a:rPr lang="en-US" altLang="zh-CN"/>
              <a:t>1)收集信息。收集沟通过程中的信息包括：</a:t>
            </a:r>
            <a:endParaRPr lang="en-US" altLang="zh-CN"/>
          </a:p>
          <a:p>
            <a:pPr marL="0" indent="0">
              <a:buNone/>
            </a:pPr>
            <a:r>
              <a:rPr lang="en-US" altLang="zh-CN" sz="1800"/>
              <a:t>项目沟通内容方面的信息。项目沟通所需沟通手段的信息。项目沟通的时间和频率方面的信息。项目信息来源与最终用户方面的信息。</a:t>
            </a:r>
            <a:endParaRPr lang="en-US" altLang="zh-CN" sz="1800"/>
          </a:p>
          <a:p>
            <a:pPr marL="0" indent="0">
              <a:buNone/>
            </a:pPr>
            <a:endParaRPr lang="en-US" altLang="zh-CN" sz="1800"/>
          </a:p>
          <a:p>
            <a:r>
              <a:rPr lang="en-US" altLang="zh-CN"/>
              <a:t>2)加工处理沟通信息。</a:t>
            </a:r>
            <a:endParaRPr lang="en-US" altLang="zh-CN"/>
          </a:p>
          <a:p>
            <a:pPr marL="0" indent="0">
              <a:buNone/>
            </a:pPr>
            <a:r>
              <a:rPr lang="en-US" altLang="zh-CN" sz="1800"/>
              <a:t>对收集到的沟通计划方面的信息进行加工和处理也是编制项目沟 通计划的重要一环，而且只有经过加工处理过的信息才能作为编制项目沟通计划的有效信息 使用。</a:t>
            </a:r>
            <a:endParaRPr lang="en-US" altLang="zh-CN" sz="1800"/>
          </a:p>
          <a:p>
            <a:endParaRPr lang="en-US" altLang="zh-CN" sz="18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229600" cy="3587750"/>
          </a:xfrm>
        </p:spPr>
        <p:txBody>
          <a:bodyPr/>
          <a:p>
            <a:pPr marL="0" indent="0">
              <a:buNone/>
            </a:pPr>
            <a:r>
              <a:rPr lang="zh-CN" altLang="en-US" b="1">
                <a:solidFill>
                  <a:schemeClr val="accent1"/>
                </a:solidFill>
                <a:effectLst/>
              </a:rPr>
              <a:t>1.沟通计划编制</a:t>
            </a:r>
            <a:r>
              <a:rPr lang="en-US" altLang="zh-CN"/>
              <a:t>  </a:t>
            </a:r>
            <a:r>
              <a:rPr lang="zh-CN" altLang="en-US"/>
              <a:t>(1)准备工作</a:t>
            </a:r>
            <a:r>
              <a:rPr lang="en-US" altLang="zh-CN"/>
              <a:t> </a:t>
            </a:r>
            <a:r>
              <a:rPr lang="zh-CN" altLang="en-US" b="1">
                <a:solidFill>
                  <a:schemeClr val="accent1"/>
                </a:solidFill>
                <a:effectLst/>
              </a:rPr>
              <a:t>(2)确定项目沟通需求</a:t>
            </a:r>
            <a:r>
              <a:rPr lang="en-US" altLang="zh-CN"/>
              <a:t> (3)确定沟通方式与方法 （4）编制项目沟通计划  </a:t>
            </a:r>
            <a:r>
              <a:rPr lang="en-US" altLang="zh-CN">
                <a:sym typeface="+mn-ea"/>
              </a:rPr>
              <a:t>2.沟通方式建议</a:t>
            </a:r>
            <a:endParaRPr lang="en-US" altLang="zh-CN"/>
          </a:p>
          <a:p>
            <a:endParaRPr lang="en-US" altLang="zh-CN"/>
          </a:p>
          <a:p>
            <a:r>
              <a:rPr lang="en-US" altLang="zh-CN"/>
              <a:t>项目沟通需求的确定是在信息收集的基础上，对项目组织的信息需求做出的全面决策</a:t>
            </a:r>
            <a:endParaRPr lang="en-US" altLang="zh-CN"/>
          </a:p>
          <a:p>
            <a:endParaRPr lang="en-US" altLang="zh-CN"/>
          </a:p>
          <a:p>
            <a:r>
              <a:rPr lang="en-US" altLang="zh-CN"/>
              <a:t>其内容包括：</a:t>
            </a:r>
            <a:endParaRPr lang="en-US" altLang="zh-CN"/>
          </a:p>
          <a:p>
            <a:pPr marL="0" indent="0">
              <a:buNone/>
            </a:pPr>
            <a:r>
              <a:rPr lang="en-US" altLang="zh-CN" sz="1800"/>
              <a:t>项目组织管理方面的信息需求。项目内部管理方面的信息需求。项目技术方面的信息需求。项目实施方面的信息需求。项目与公众关系的信息需求。</a:t>
            </a:r>
            <a:endParaRPr lang="en-US" altLang="zh-CN" sz="1800"/>
          </a:p>
          <a:p>
            <a:endParaRPr lang="en-US" altLang="zh-CN" sz="18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229600" cy="3587750"/>
          </a:xfrm>
        </p:spPr>
        <p:txBody>
          <a:bodyPr/>
          <a:p>
            <a:pPr marL="0" indent="0">
              <a:buNone/>
            </a:pPr>
            <a:r>
              <a:rPr lang="zh-CN" altLang="en-US" b="1">
                <a:solidFill>
                  <a:schemeClr val="accent1"/>
                </a:solidFill>
                <a:effectLst/>
              </a:rPr>
              <a:t>1.沟通计划编制</a:t>
            </a:r>
            <a:r>
              <a:rPr lang="en-US" altLang="zh-CN"/>
              <a:t>  </a:t>
            </a:r>
            <a:r>
              <a:rPr lang="zh-CN" altLang="en-US"/>
              <a:t>(1)准备工作</a:t>
            </a:r>
            <a:r>
              <a:rPr lang="en-US" altLang="zh-CN"/>
              <a:t> (2)确定项目沟通需求 </a:t>
            </a:r>
            <a:r>
              <a:rPr lang="zh-CN" altLang="en-US" b="1">
                <a:solidFill>
                  <a:schemeClr val="accent1"/>
                </a:solidFill>
                <a:effectLst/>
              </a:rPr>
              <a:t>(3)确定沟通方式</a:t>
            </a:r>
            <a:r>
              <a:rPr lang="en-US" altLang="zh-CN"/>
              <a:t>与方法 （4）编制项目沟通计划  </a:t>
            </a:r>
            <a:r>
              <a:rPr lang="en-US" altLang="zh-CN">
                <a:sym typeface="+mn-ea"/>
              </a:rPr>
              <a:t>2.沟通方式建议</a:t>
            </a:r>
            <a:endParaRPr lang="en-US" altLang="zh-CN"/>
          </a:p>
          <a:p>
            <a:endParaRPr lang="en-US" altLang="zh-CN"/>
          </a:p>
          <a:p>
            <a:r>
              <a:rPr lang="en-US" altLang="zh-CN"/>
              <a:t>在项目沟通中，不同信息的沟通需要采取不同的沟通方式和方法，因此在编制项目沟通计划过程中，必须明确各种信息需求的沟通方式和方法。</a:t>
            </a:r>
            <a:endParaRPr lang="en-US" altLang="zh-CN"/>
          </a:p>
          <a:p>
            <a:endParaRPr lang="en-US" altLang="zh-CN"/>
          </a:p>
          <a:p>
            <a:r>
              <a:rPr lang="en-US" altLang="zh-CN"/>
              <a:t>影响项目选择沟通方式方法的因素主要有以下几个方面：</a:t>
            </a:r>
            <a:endParaRPr lang="en-US" altLang="zh-CN"/>
          </a:p>
          <a:p>
            <a:pPr marL="0" indent="0">
              <a:buNone/>
            </a:pPr>
            <a:r>
              <a:rPr lang="en-US" altLang="zh-CN" sz="1800"/>
              <a:t>沟通需求的紧迫程度。沟通方式方法的有效性。项目相关人员的能力和习惯。项目本身的规模。</a:t>
            </a:r>
            <a:endParaRPr lang="en-US" altLang="zh-CN" sz="1800"/>
          </a:p>
          <a:p>
            <a:endParaRPr lang="en-US" altLang="zh-CN" sz="18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569325" cy="3587750"/>
          </a:xfrm>
        </p:spPr>
        <p:txBody>
          <a:bodyPr/>
          <a:p>
            <a:pPr marL="0" indent="0">
              <a:buNone/>
            </a:pPr>
            <a:r>
              <a:rPr lang="zh-CN" altLang="en-US" b="1">
                <a:solidFill>
                  <a:schemeClr val="accent1"/>
                </a:solidFill>
                <a:effectLst/>
              </a:rPr>
              <a:t>1.沟通计划编制</a:t>
            </a:r>
            <a:r>
              <a:rPr lang="en-US" altLang="zh-CN"/>
              <a:t>  </a:t>
            </a:r>
            <a:r>
              <a:rPr lang="zh-CN" altLang="en-US"/>
              <a:t>(1)准备工作</a:t>
            </a:r>
            <a:r>
              <a:rPr lang="en-US" altLang="zh-CN"/>
              <a:t> (2)确定项目沟通需求 (3)确定沟通方式与方法 </a:t>
            </a:r>
            <a:r>
              <a:rPr lang="zh-CN" altLang="en-US" b="1">
                <a:solidFill>
                  <a:schemeClr val="accent1"/>
                </a:solidFill>
                <a:effectLst/>
              </a:rPr>
              <a:t>（4）编制项目沟通计划</a:t>
            </a:r>
            <a:r>
              <a:rPr lang="en-US" altLang="zh-CN"/>
              <a:t>  </a:t>
            </a:r>
            <a:r>
              <a:rPr lang="en-US" altLang="zh-CN">
                <a:sym typeface="+mn-ea"/>
              </a:rPr>
              <a:t>2.沟通方式建议</a:t>
            </a:r>
            <a:endParaRPr lang="en-US" altLang="zh-CN"/>
          </a:p>
          <a:p>
            <a:endParaRPr lang="en-US" altLang="zh-CN"/>
          </a:p>
          <a:p>
            <a:r>
              <a:rPr lang="en-US" altLang="zh-CN"/>
              <a:t>沟通管理计划内容主要包括：</a:t>
            </a:r>
            <a:endParaRPr lang="en-US" altLang="zh-CN"/>
          </a:p>
          <a:p>
            <a:pPr marL="0" indent="0">
              <a:buNone/>
            </a:pPr>
            <a:r>
              <a:rPr lang="en-US" altLang="zh-CN">
                <a:solidFill>
                  <a:schemeClr val="accent1"/>
                </a:solidFill>
                <a:effectLst>
                  <a:outerShdw blurRad="38100" dist="25400" dir="5400000" algn="ctr" rotWithShape="0">
                    <a:srgbClr val="6E747A">
                      <a:alpha val="43000"/>
                    </a:srgbClr>
                  </a:outerShdw>
                </a:effectLst>
              </a:rPr>
              <a:t>沟通需求</a:t>
            </a:r>
            <a:r>
              <a:rPr lang="zh-CN" altLang="en-US">
                <a:solidFill>
                  <a:schemeClr val="accent1"/>
                </a:solidFill>
                <a:effectLst>
                  <a:outerShdw blurRad="38100" dist="25400" dir="5400000" algn="ctr" rotWithShape="0">
                    <a:srgbClr val="6E747A">
                      <a:alpha val="43000"/>
                    </a:srgbClr>
                  </a:outerShdw>
                </a:effectLst>
              </a:rPr>
              <a:t>、</a:t>
            </a:r>
            <a:r>
              <a:rPr lang="en-US" altLang="zh-CN">
                <a:solidFill>
                  <a:schemeClr val="accent1"/>
                </a:solidFill>
                <a:effectLst>
                  <a:outerShdw blurRad="38100" dist="25400" dir="5400000" algn="ctr" rotWithShape="0">
                    <a:srgbClr val="6E747A">
                      <a:alpha val="43000"/>
                    </a:srgbClr>
                  </a:outerShdw>
                </a:effectLst>
              </a:rPr>
              <a:t>沟通内容</a:t>
            </a:r>
            <a:r>
              <a:rPr lang="zh-CN" altLang="en-US">
                <a:solidFill>
                  <a:schemeClr val="accent1"/>
                </a:solidFill>
                <a:effectLst>
                  <a:outerShdw blurRad="38100" dist="25400" dir="5400000" algn="ctr" rotWithShape="0">
                    <a:srgbClr val="6E747A">
                      <a:alpha val="43000"/>
                    </a:srgbClr>
                  </a:outerShdw>
                </a:effectLst>
              </a:rPr>
              <a:t>、沟通方法、沟通职责、沟通时间安排、沟通计划维护</a:t>
            </a:r>
            <a:endParaRPr lang="zh-CN" altLang="en-US">
              <a:solidFill>
                <a:schemeClr val="accent1"/>
              </a:solidFill>
              <a:effectLst>
                <a:outerShdw blurRad="38100" dist="25400" dir="5400000" algn="ctr" rotWithShape="0">
                  <a:srgbClr val="6E747A">
                    <a:alpha val="43000"/>
                  </a:srgbClr>
                </a:outerShdw>
              </a:effectLst>
            </a:endParaRPr>
          </a:p>
          <a:p>
            <a:endParaRPr lang="zh-CN" altLang="en-US"/>
          </a:p>
          <a:p>
            <a:r>
              <a:rPr lang="zh-CN" altLang="en-US"/>
              <a:t>沟通计划也包括很多其他的方面</a:t>
            </a:r>
            <a:endParaRPr lang="zh-CN" altLang="en-US"/>
          </a:p>
          <a:p>
            <a:pPr marL="0" indent="0">
              <a:buNone/>
            </a:pPr>
            <a:r>
              <a:rPr lang="zh-CN" altLang="en-US" sz="1600"/>
              <a:t>例如，应该有一个专用于项目管理中所有相关人员的联系方式的小册子，其中包括项目组成员、项目组上级领导、行政部人员、技术支持人员、出差订房订票等人员的相关联系信息等。联系方式做到简洁明了，最好能有对特殊人员的—些细小标注。</a:t>
            </a:r>
            <a:endParaRPr lang="zh-CN" altLang="en-US" sz="160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项目沟通计划</a:t>
            </a:r>
            <a:endParaRPr lang="zh-CN" altLang="en-US"/>
          </a:p>
        </p:txBody>
      </p:sp>
      <p:sp>
        <p:nvSpPr>
          <p:cNvPr id="3" name="内容占位符 2"/>
          <p:cNvSpPr>
            <a:spLocks noGrp="1"/>
          </p:cNvSpPr>
          <p:nvPr>
            <p:ph idx="1"/>
          </p:nvPr>
        </p:nvSpPr>
        <p:spPr>
          <a:xfrm>
            <a:off x="457200" y="934720"/>
            <a:ext cx="8406765" cy="3587750"/>
          </a:xfrm>
        </p:spPr>
        <p:txBody>
          <a:bodyPr/>
          <a:p>
            <a:pPr marL="0" indent="0">
              <a:buNone/>
            </a:pPr>
            <a:r>
              <a:rPr lang="zh-CN" altLang="en-US"/>
              <a:t>1.沟通计划编制</a:t>
            </a:r>
            <a:r>
              <a:rPr lang="en-US" altLang="zh-CN"/>
              <a:t>  </a:t>
            </a:r>
            <a:r>
              <a:rPr lang="zh-CN" altLang="en-US"/>
              <a:t>(1)准备工作</a:t>
            </a:r>
            <a:r>
              <a:rPr lang="en-US" altLang="zh-CN"/>
              <a:t> (2)确定项目沟通需求 (3)确定沟通方式与方法 （4）编制项目沟通计划  </a:t>
            </a:r>
            <a:r>
              <a:rPr lang="zh-CN" altLang="en-US" b="1">
                <a:solidFill>
                  <a:schemeClr val="accent1"/>
                </a:solidFill>
                <a:effectLst/>
                <a:sym typeface="+mn-ea"/>
              </a:rPr>
              <a:t>2.沟通方式建议</a:t>
            </a:r>
            <a:endParaRPr lang="zh-CN" altLang="en-US" b="1">
              <a:solidFill>
                <a:schemeClr val="accent1"/>
              </a:solidFill>
              <a:effectLst/>
            </a:endParaRPr>
          </a:p>
          <a:p>
            <a:endParaRPr lang="en-US" altLang="zh-CN"/>
          </a:p>
          <a:p>
            <a:r>
              <a:rPr lang="en-US" altLang="zh-CN"/>
              <a:t>沟通方式应根据内容而多样化，</a:t>
            </a:r>
            <a:r>
              <a:rPr lang="en-US" altLang="zh-CN">
                <a:solidFill>
                  <a:schemeClr val="accent1"/>
                </a:solidFill>
                <a:effectLst/>
              </a:rPr>
              <a:t>讲究有效率的沟通</a:t>
            </a:r>
            <a:endParaRPr lang="en-US" altLang="zh-CN"/>
          </a:p>
          <a:p>
            <a:endParaRPr lang="en-US" altLang="zh-CN"/>
          </a:p>
          <a:p>
            <a:r>
              <a:rPr lang="en-US" altLang="zh-CN"/>
              <a:t>对于特别重要的内容，要釆用多种方式进行有效沟通以</a:t>
            </a:r>
            <a:r>
              <a:rPr lang="en-US" altLang="zh-CN">
                <a:solidFill>
                  <a:schemeClr val="accent1"/>
                </a:solidFill>
                <a:effectLst/>
              </a:rPr>
              <a:t>确保传达到位</a:t>
            </a:r>
            <a:r>
              <a:rPr lang="en-US" altLang="zh-CN"/>
              <a:t>，除发送邮件外还要电话提醒、回执等</a:t>
            </a:r>
            <a:endParaRPr lang="en-US" altLang="zh-CN"/>
          </a:p>
          <a:p>
            <a:endParaRPr lang="en-US" altLang="zh-CN"/>
          </a:p>
          <a:p>
            <a:r>
              <a:rPr lang="en-US" altLang="zh-CN"/>
              <a:t>重要的内容还要通过举行各种会议进行传达</a:t>
            </a:r>
            <a:r>
              <a:rPr lang="zh-CN" altLang="en-US"/>
              <a:t>，形成书面的会议纪要</a:t>
            </a:r>
            <a:endParaRPr lang="zh-CN" altLang="en-US"/>
          </a:p>
          <a:p>
            <a:endParaRPr lang="en-US" altLang="zh-CN"/>
          </a:p>
          <a:p>
            <a:endParaRPr lang="en-US" altLang="zh-CN"/>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9635" name="Picture 6"/>
          <p:cNvPicPr>
            <a:picLocks noChangeAspect="1"/>
          </p:cNvPicPr>
          <p:nvPr/>
        </p:nvPicPr>
        <p:blipFill>
          <a:blip r:embed="rId1"/>
          <a:srcRect t="12239" b="19507"/>
          <a:stretch>
            <a:fillRect/>
          </a:stretch>
        </p:blipFill>
        <p:spPr>
          <a:xfrm>
            <a:off x="35560" y="843915"/>
            <a:ext cx="9094470" cy="3907790"/>
          </a:xfrm>
          <a:prstGeom prst="rect">
            <a:avLst/>
          </a:prstGeom>
          <a:noFill/>
          <a:ln w="25400">
            <a:noFill/>
          </a:ln>
        </p:spPr>
      </p:pic>
      <p:sp>
        <p:nvSpPr>
          <p:cNvPr id="4" name="标题 3"/>
          <p:cNvSpPr>
            <a:spLocks noGrp="1"/>
          </p:cNvSpPr>
          <p:nvPr>
            <p:ph type="title"/>
          </p:nvPr>
        </p:nvSpPr>
        <p:spPr/>
        <p:txBody>
          <a:bodyPr/>
          <a:p>
            <a:r>
              <a:rPr lang="zh-CN" altLang="en-US">
                <a:sym typeface="+mn-ea"/>
              </a:rPr>
              <a:t>项目沟通计划</a:t>
            </a:r>
            <a:endParaRPr lang="zh-CN" altLang="en-US"/>
          </a:p>
        </p:txBody>
      </p:sp>
    </p:spTree>
    <p:custDataLst>
      <p:tags r:id="rId2"/>
    </p:custDataLst>
  </p:cSld>
  <p:clrMapOvr>
    <a:masterClrMapping/>
  </p:clrMapOvr>
  <p:transition spd="med" advTm="278000"/>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对于项目中比较重要的通知，最好采用（ </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 ）沟通方式。</a:t>
            </a:r>
            <a:endParaRPr lang="zh-CN" altLang="en-US" sz="2600">
              <a:solidFill>
                <a:srgbClr val="000000"/>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书面</a:t>
            </a:r>
            <a:endParaRPr lang="zh-CN" altLang="en-US" sz="2600">
              <a:solidFill>
                <a:srgbClr val="000000"/>
              </a:solidFill>
              <a:latin typeface="微软雅黑" panose="020B0503020204020204" charset="-122"/>
              <a:ea typeface="微软雅黑" panose="020B0503020204020204" charset="-122"/>
            </a:endParaRPr>
          </a:p>
        </p:txBody>
      </p:sp>
      <p:sp>
        <p:nvSpPr>
          <p:cNvPr id="5" name="文本框 4"/>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口头</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网络方式</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电话</a:t>
            </a:r>
            <a:endParaRPr lang="zh-CN" altLang="en-US" sz="2600">
              <a:solidFill>
                <a:srgbClr val="000000"/>
              </a:solidFill>
              <a:latin typeface="微软雅黑" panose="020B0503020204020204" charset="-122"/>
              <a:ea typeface="微软雅黑" panose="020B0503020204020204" charset="-122"/>
            </a:endParaRPr>
          </a:p>
        </p:txBody>
      </p:sp>
      <p:sp>
        <p:nvSpPr>
          <p:cNvPr id="8" name="椭圆 7"/>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9" name="椭圆 8"/>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0" name="椭圆 9"/>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2" name="圆角矩形 11"/>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18" name="矩形 17"/>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7" name="组合 16"/>
          <p:cNvGrpSpPr/>
          <p:nvPr>
            <p:custDataLst>
              <p:tags r:id="rId11"/>
            </p:custDataLst>
          </p:nvPr>
        </p:nvGrpSpPr>
        <p:grpSpPr>
          <a:xfrm>
            <a:off x="0" y="0"/>
            <a:ext cx="9144000" cy="635000"/>
            <a:chOff x="0" y="0"/>
            <a:chExt cx="14400" cy="1000"/>
          </a:xfrm>
        </p:grpSpPr>
        <p:sp>
          <p:nvSpPr>
            <p:cNvPr id="13"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6"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2" name="图片 1" descr="tmp6E70"/>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项目团队原来由4个成员，现在人员扩充，又增加了4个成员，这样沟通渠道增加了（ </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a:t>
            </a:r>
            <a:endParaRPr lang="zh-CN" altLang="en-US" sz="2600">
              <a:solidFill>
                <a:srgbClr val="000000"/>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约4.7倍</a:t>
            </a:r>
            <a:endParaRPr lang="zh-CN" altLang="en-US" sz="2600">
              <a:solidFill>
                <a:srgbClr val="000000"/>
              </a:solidFill>
              <a:latin typeface="微软雅黑" panose="020B0503020204020204" charset="-122"/>
              <a:ea typeface="微软雅黑" panose="020B0503020204020204" charset="-122"/>
            </a:endParaRPr>
          </a:p>
        </p:txBody>
      </p:sp>
      <p:sp>
        <p:nvSpPr>
          <p:cNvPr id="5" name="文本框 4"/>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两倍</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4条</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无法确定</a:t>
            </a:r>
            <a:endParaRPr lang="zh-CN" altLang="en-US" sz="2600">
              <a:solidFill>
                <a:srgbClr val="000000"/>
              </a:solidFill>
              <a:latin typeface="微软雅黑" panose="020B0503020204020204" charset="-122"/>
              <a:ea typeface="微软雅黑" panose="020B0503020204020204" charset="-122"/>
            </a:endParaRPr>
          </a:p>
        </p:txBody>
      </p:sp>
      <p:sp>
        <p:nvSpPr>
          <p:cNvPr id="8" name="椭圆 7"/>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9" name="椭圆 8"/>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0" name="椭圆 9"/>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2" name="圆角矩形 11"/>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18" name="矩形 17"/>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7" name="组合 16"/>
          <p:cNvGrpSpPr/>
          <p:nvPr>
            <p:custDataLst>
              <p:tags r:id="rId11"/>
            </p:custDataLst>
          </p:nvPr>
        </p:nvGrpSpPr>
        <p:grpSpPr>
          <a:xfrm>
            <a:off x="0" y="0"/>
            <a:ext cx="9144000" cy="635000"/>
            <a:chOff x="0" y="0"/>
            <a:chExt cx="14400" cy="1000"/>
          </a:xfrm>
        </p:grpSpPr>
        <p:sp>
          <p:nvSpPr>
            <p:cNvPr id="13"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6"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2" name="图片 1" descr="tmp6E70"/>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81" name="标题 1"/>
          <p:cNvSpPr>
            <a:spLocks noGrp="1"/>
          </p:cNvSpPr>
          <p:nvPr>
            <p:ph type="title"/>
          </p:nvPr>
        </p:nvSpPr>
        <p:spPr/>
        <p:txBody>
          <a:bodyPr anchor="ctr" anchorCtr="0"/>
          <a:p>
            <a:r>
              <a:rPr lang="zh-CN" altLang="en-US"/>
              <a:t>软件项目配置管理计划 学习要点</a:t>
            </a:r>
            <a:endParaRPr lang="zh-CN" altLang="en-US"/>
          </a:p>
        </p:txBody>
      </p:sp>
      <p:sp>
        <p:nvSpPr>
          <p:cNvPr id="71682" name="内容占位符 2"/>
          <p:cNvSpPr>
            <a:spLocks noGrp="1"/>
          </p:cNvSpPr>
          <p:nvPr>
            <p:ph idx="1"/>
          </p:nvPr>
        </p:nvSpPr>
        <p:spPr/>
        <p:txBody>
          <a:bodyPr anchor="t" anchorCtr="0"/>
          <a:p>
            <a:pPr>
              <a:buFont typeface="Wingdings" panose="05000000000000000000" charset="0"/>
              <a:buChar char="Ø"/>
            </a:pPr>
            <a:r>
              <a:rPr lang="zh-CN" altLang="en-US" sz="2800"/>
              <a:t>一、项目人员计划</a:t>
            </a:r>
            <a:endParaRPr lang="zh-CN" altLang="en-US" sz="2800"/>
          </a:p>
          <a:p>
            <a:pPr>
              <a:buFont typeface="Wingdings" panose="05000000000000000000" charset="0"/>
              <a:buChar char="Ø"/>
            </a:pPr>
            <a:r>
              <a:rPr lang="zh-CN" altLang="en-US" sz="2800"/>
              <a:t>二、干系人管理计划</a:t>
            </a:r>
            <a:endParaRPr lang="zh-CN" altLang="en-US" sz="2800"/>
          </a:p>
          <a:p>
            <a:pPr>
              <a:buFont typeface="Wingdings" panose="05000000000000000000" charset="0"/>
              <a:buChar char="Ø"/>
            </a:pPr>
            <a:r>
              <a:rPr lang="zh-CN" altLang="en-US" sz="2800"/>
              <a:t>三、沟通计划</a:t>
            </a:r>
            <a:endParaRPr lang="zh-CN" altLang="en-US" sz="2800"/>
          </a:p>
          <a:p>
            <a:pPr>
              <a:buFont typeface="Wingdings" panose="05000000000000000000" charset="0"/>
              <a:buChar char="Ø"/>
            </a:pPr>
            <a:r>
              <a:rPr lang="zh-CN" altLang="en-US" sz="2800" b="1">
                <a:solidFill>
                  <a:schemeClr val="accent1"/>
                </a:solidFill>
              </a:rPr>
              <a:t>四、案例分析</a:t>
            </a:r>
            <a:endParaRPr lang="zh-CN" altLang="en-US" sz="2800" b="1">
              <a:solidFill>
                <a:schemeClr val="accent1"/>
              </a:solidFill>
            </a:endParaRPr>
          </a:p>
          <a:p>
            <a:pPr>
              <a:buFont typeface="Wingdings" panose="05000000000000000000" charset="0"/>
              <a:buChar char="Ø"/>
            </a:pPr>
            <a:r>
              <a:rPr lang="zh-CN" altLang="en-US" sz="2800"/>
              <a:t>五、课程实践</a:t>
            </a:r>
            <a:endParaRPr lang="zh-CN" altLang="en-US" sz="2800"/>
          </a:p>
        </p:txBody>
      </p:sp>
    </p:spTree>
  </p:cSld>
  <p:clrMapOvr>
    <a:masterClrMapping/>
  </p:clrMapOvr>
  <p:transition spd="med">
    <p:zoom dir="in"/>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Rectangle 2"/>
          <p:cNvSpPr>
            <a:spLocks noGrp="1"/>
          </p:cNvSpPr>
          <p:nvPr>
            <p:ph type="title"/>
          </p:nvPr>
        </p:nvSpPr>
        <p:spPr/>
        <p:txBody>
          <a:bodyPr vert="horz" wrap="square" lIns="91440" tIns="45720" rIns="91440" bIns="45720" anchor="t" anchorCtr="0"/>
          <a:p>
            <a:pPr eaLnBrk="1" hangingPunct="1"/>
            <a:r>
              <a:rPr lang="zh-CN" altLang="en-US"/>
              <a:t>路线图:人员与沟通计划</a:t>
            </a:r>
            <a:endParaRPr lang="zh-CN" altLang="en-US"/>
          </a:p>
        </p:txBody>
      </p:sp>
      <p:pic>
        <p:nvPicPr>
          <p:cNvPr id="13314" name="图片 1"/>
          <p:cNvPicPr>
            <a:picLocks noChangeAspect="1"/>
          </p:cNvPicPr>
          <p:nvPr/>
        </p:nvPicPr>
        <p:blipFill>
          <a:blip r:embed="rId1"/>
          <a:stretch>
            <a:fillRect/>
          </a:stretch>
        </p:blipFill>
        <p:spPr>
          <a:xfrm>
            <a:off x="22225" y="1403350"/>
            <a:ext cx="9099550" cy="2336800"/>
          </a:xfrm>
          <a:prstGeom prst="rect">
            <a:avLst/>
          </a:prstGeom>
          <a:noFill/>
          <a:ln w="9525">
            <a:noFill/>
          </a:ln>
        </p:spPr>
      </p:pic>
    </p:spTree>
  </p:cSld>
  <p:clrMapOvr>
    <a:masterClrMapping/>
  </p:clrMapOvr>
  <p:transition spd="med" advTm="9000"/>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5" name="标题 1"/>
          <p:cNvSpPr>
            <a:spLocks noGrp="1"/>
          </p:cNvSpPr>
          <p:nvPr>
            <p:ph type="title"/>
          </p:nvPr>
        </p:nvSpPr>
        <p:spPr/>
        <p:txBody>
          <a:bodyPr vert="horz" wrap="square" lIns="91440" tIns="45720" rIns="91440" bIns="45720" anchor="ctr" anchorCtr="0"/>
          <a:p>
            <a:r>
              <a:rPr lang="zh-CN" altLang="en-US"/>
              <a:t>医疗信息商务平台（MED）案例</a:t>
            </a:r>
            <a:endParaRPr lang="zh-CN" altLang="en-US"/>
          </a:p>
        </p:txBody>
      </p:sp>
      <p:sp>
        <p:nvSpPr>
          <p:cNvPr id="3" name="内容占位符 2"/>
          <p:cNvSpPr>
            <a:spLocks noGrp="1"/>
          </p:cNvSpPr>
          <p:nvPr>
            <p:ph idx="1"/>
          </p:nvPr>
        </p:nvSpPr>
        <p:spPr>
          <a:ln w="28575">
            <a:solidFill>
              <a:schemeClr val="accent1">
                <a:lumMod val="75000"/>
              </a:schemeClr>
            </a:solidFill>
          </a:ln>
        </p:spPr>
        <p:txBody>
          <a:bodyPr vert="horz" wrap="square" lIns="91440" tIns="45720" rIns="91440" bIns="45720" numCol="1" anchor="t" anchorCtr="0" compatLnSpc="1"/>
          <a:lstStyle/>
          <a:p>
            <a:pPr marL="319405" marR="0" lvl="0" indent="-319405" algn="l" defTabSz="914400" rtl="0" eaLnBrk="0" fontAlgn="base" latinLnBrk="0" hangingPunct="0">
              <a:lnSpc>
                <a:spcPct val="100000"/>
              </a:lnSpc>
              <a:spcBef>
                <a:spcPts val="700"/>
              </a:spcBef>
              <a:spcAft>
                <a:spcPct val="0"/>
              </a:spcAft>
              <a:buClr>
                <a:schemeClr val="accent2"/>
              </a:buClr>
              <a:buSzPct val="60000"/>
              <a:buFont typeface="Wingdings" panose="05000000000000000000" pitchFamily="2" charset="2"/>
              <a:buChar char="ü"/>
              <a:defRPr/>
            </a:pPr>
            <a:r>
              <a:rPr kumimoji="0" lang="zh-CN" altLang="en-US"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rPr>
              <a:t>团队组织结构</a:t>
            </a:r>
            <a:endParaRPr kumimoji="0" lang="en-US" altLang="zh-CN"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endParaRPr>
          </a:p>
          <a:p>
            <a:pPr marL="319405" marR="0" lvl="0" indent="-319405" algn="l" defTabSz="914400" rtl="0" eaLnBrk="0" fontAlgn="base" latinLnBrk="0" hangingPunct="0">
              <a:lnSpc>
                <a:spcPct val="100000"/>
              </a:lnSpc>
              <a:spcBef>
                <a:spcPts val="700"/>
              </a:spcBef>
              <a:spcAft>
                <a:spcPct val="0"/>
              </a:spcAft>
              <a:buClr>
                <a:schemeClr val="accent2"/>
              </a:buClr>
              <a:buSzPct val="60000"/>
              <a:buFont typeface="Wingdings" panose="05000000000000000000" pitchFamily="2" charset="2"/>
              <a:buChar char="ü"/>
              <a:defRPr/>
            </a:pPr>
            <a:r>
              <a:rPr kumimoji="0" lang="zh-CN" altLang="en-US"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rPr>
              <a:t>干系人计划</a:t>
            </a:r>
            <a:endParaRPr kumimoji="0" lang="en-US" altLang="zh-CN"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endParaRPr>
          </a:p>
          <a:p>
            <a:pPr marL="319405" marR="0" lvl="0" indent="-319405" algn="l" defTabSz="914400" rtl="0" eaLnBrk="0" fontAlgn="base" latinLnBrk="0" hangingPunct="0">
              <a:lnSpc>
                <a:spcPct val="100000"/>
              </a:lnSpc>
              <a:spcBef>
                <a:spcPts val="700"/>
              </a:spcBef>
              <a:spcAft>
                <a:spcPct val="0"/>
              </a:spcAft>
              <a:buClr>
                <a:schemeClr val="accent2"/>
              </a:buClr>
              <a:buSzPct val="60000"/>
              <a:buFont typeface="Wingdings" panose="05000000000000000000" pitchFamily="2" charset="2"/>
              <a:buChar char="ü"/>
              <a:defRPr/>
            </a:pPr>
            <a:r>
              <a:rPr kumimoji="0" lang="zh-CN" altLang="en-US"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rPr>
              <a:t>沟通计划</a:t>
            </a:r>
            <a:endParaRPr kumimoji="0" lang="zh-CN" altLang="en-US" sz="2900" b="0" i="0" u="none" strike="noStrike" kern="1200" cap="none" spc="0" normalizeH="0" baseline="0" noProof="0" dirty="0">
              <a:ln>
                <a:noFill/>
              </a:ln>
              <a:solidFill>
                <a:schemeClr val="tx1"/>
              </a:solidFill>
              <a:effectLst/>
              <a:uLnTx/>
              <a:uFillTx/>
              <a:latin typeface="华文新魏" panose="02010800040101010101" pitchFamily="2" charset="-122"/>
              <a:ea typeface="华文新魏" panose="02010800040101010101" pitchFamily="2" charset="-122"/>
              <a:cs typeface="+mn-cs"/>
            </a:endParaRPr>
          </a:p>
        </p:txBody>
      </p:sp>
      <p:sp>
        <p:nvSpPr>
          <p:cNvPr id="72707" name="灯片编号占位符 4"/>
          <p:cNvSpPr>
            <a:spLocks noGrp="1"/>
          </p:cNvSpPr>
          <p:nvPr>
            <p:ph type="sldNum" sz="quarter" idx="4294967295"/>
          </p:nvPr>
        </p:nvSpPr>
        <p:spPr>
          <a:xfrm>
            <a:off x="0" y="0"/>
            <a:ext cx="0" cy="0"/>
          </a:xfrm>
          <a:prstGeom prst="rect">
            <a:avLst/>
          </a:prstGeom>
          <a:noFill/>
          <a:ln w="9525">
            <a:noFill/>
          </a:ln>
        </p:spPr>
        <p:txBody>
          <a:bodyPr anchor="ctr" anchorCtr="0"/>
          <a:lstStyle>
            <a:lvl1pPr marL="0" lvl="0"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5pPr>
          </a:lstStyle>
          <a:p>
            <a:pPr lvl="0" algn="ctr">
              <a:lnSpc>
                <a:spcPct val="80000"/>
              </a:lnSpc>
              <a:buSzTx/>
            </a:pPr>
            <a:fld id="{9A0DB2DC-4C9A-4742-B13C-FB6460FD3503}" type="slidenum">
              <a:rPr lang="en-US" altLang="zh-CN" sz="700" b="1" dirty="0">
                <a:solidFill>
                  <a:srgbClr val="FFFFFF"/>
                </a:solidFill>
              </a:rPr>
            </a:fld>
            <a:endParaRPr lang="en-US" altLang="zh-CN" sz="700" b="1" dirty="0">
              <a:solidFill>
                <a:srgbClr val="FFFFFF"/>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标题 1"/>
          <p:cNvSpPr>
            <a:spLocks noGrp="1"/>
          </p:cNvSpPr>
          <p:nvPr>
            <p:ph type="title"/>
          </p:nvPr>
        </p:nvSpPr>
        <p:spPr/>
        <p:txBody>
          <a:bodyPr vert="horz" wrap="square" lIns="91440" tIns="45720" rIns="91440" bIns="45720" anchor="t" anchorCtr="0"/>
          <a:p>
            <a:pPr eaLnBrk="1" hangingPunct="1"/>
            <a:r>
              <a:rPr lang="zh-CN" altLang="en-US"/>
              <a:t>MED：团队组织结构</a:t>
            </a:r>
            <a:endParaRPr lang="zh-CN" altLang="en-US"/>
          </a:p>
        </p:txBody>
      </p:sp>
      <p:pic>
        <p:nvPicPr>
          <p:cNvPr id="73730" name="Picture 2"/>
          <p:cNvPicPr>
            <a:picLocks noGrp="1" noChangeAspect="1"/>
          </p:cNvPicPr>
          <p:nvPr>
            <p:ph idx="1"/>
          </p:nvPr>
        </p:nvPicPr>
        <p:blipFill>
          <a:blip r:embed="rId1"/>
          <a:srcRect l="20587" t="38428" r="22670" b="6480"/>
          <a:stretch>
            <a:fillRect/>
          </a:stretch>
        </p:blipFill>
        <p:spPr>
          <a:xfrm>
            <a:off x="1381125" y="1006475"/>
            <a:ext cx="6381115" cy="3587750"/>
          </a:xfrm>
          <a:ln w="25400"/>
        </p:spPr>
      </p:pic>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标题 1"/>
          <p:cNvSpPr>
            <a:spLocks noGrp="1"/>
          </p:cNvSpPr>
          <p:nvPr>
            <p:ph type="title"/>
          </p:nvPr>
        </p:nvSpPr>
        <p:spPr/>
        <p:txBody>
          <a:bodyPr vert="horz" wrap="square" lIns="91440" tIns="45720" rIns="91440" bIns="45720" anchor="t" anchorCtr="0"/>
          <a:p>
            <a:pPr eaLnBrk="1" hangingPunct="1"/>
            <a:r>
              <a:rPr lang="zh-CN" altLang="en-US"/>
              <a:t>MED干系人计划</a:t>
            </a:r>
            <a:endParaRPr lang="zh-CN" altLang="en-US"/>
          </a:p>
        </p:txBody>
      </p:sp>
      <p:sp>
        <p:nvSpPr>
          <p:cNvPr id="74754" name="灯片编号占位符 4"/>
          <p:cNvSpPr>
            <a:spLocks noGrp="1"/>
          </p:cNvSpPr>
          <p:nvPr>
            <p:ph type="sldNum" sz="quarter" idx="4294967295"/>
          </p:nvPr>
        </p:nvSpPr>
        <p:spPr>
          <a:xfrm>
            <a:off x="0" y="0"/>
            <a:ext cx="0" cy="0"/>
          </a:xfrm>
          <a:prstGeom prst="rect">
            <a:avLst/>
          </a:prstGeom>
          <a:noFill/>
          <a:ln w="9525">
            <a:noFill/>
          </a:ln>
        </p:spPr>
        <p:txBody>
          <a:bodyPr anchor="ctr" anchorCtr="0"/>
          <a:lstStyle>
            <a:lvl1pPr marL="0" lvl="0"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4800" b="0" i="0" u="none" kern="1200" baseline="0">
                <a:solidFill>
                  <a:schemeClr val="tx1"/>
                </a:solidFill>
                <a:latin typeface="Arial Narrow" panose="020B0606020202030204" pitchFamily="34" charset="0"/>
                <a:ea typeface="宋体" panose="02010600030101010101" pitchFamily="2" charset="-122"/>
                <a:cs typeface="+mn-cs"/>
              </a:defRPr>
            </a:lvl5pPr>
          </a:lstStyle>
          <a:p>
            <a:pPr lvl="0" algn="ctr">
              <a:lnSpc>
                <a:spcPct val="80000"/>
              </a:lnSpc>
              <a:buSzTx/>
            </a:pPr>
            <a:fld id="{9A0DB2DC-4C9A-4742-B13C-FB6460FD3503}" type="slidenum">
              <a:rPr lang="en-US" altLang="zh-CN" sz="700" b="1" dirty="0"/>
            </a:fld>
            <a:endParaRPr lang="en-US" altLang="zh-CN" sz="700" b="1" dirty="0"/>
          </a:p>
        </p:txBody>
      </p:sp>
      <p:pic>
        <p:nvPicPr>
          <p:cNvPr id="74755" name="Picture 2"/>
          <p:cNvPicPr>
            <a:picLocks noGrp="1" noChangeAspect="1"/>
          </p:cNvPicPr>
          <p:nvPr>
            <p:ph idx="1"/>
          </p:nvPr>
        </p:nvPicPr>
        <p:blipFill>
          <a:blip r:embed="rId1"/>
          <a:srcRect l="18434" t="28706" r="22189" b="6482"/>
          <a:stretch>
            <a:fillRect/>
          </a:stretch>
        </p:blipFill>
        <p:spPr>
          <a:xfrm>
            <a:off x="1381125" y="1006475"/>
            <a:ext cx="6381115" cy="3587750"/>
          </a:xfrm>
          <a:ln w="25400"/>
        </p:spPr>
      </p:pic>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标题 1"/>
          <p:cNvSpPr>
            <a:spLocks noGrp="1"/>
          </p:cNvSpPr>
          <p:nvPr>
            <p:ph type="title"/>
          </p:nvPr>
        </p:nvSpPr>
        <p:spPr/>
        <p:txBody>
          <a:bodyPr vert="horz" wrap="square" lIns="91440" tIns="45720" rIns="91440" bIns="45720" anchor="t" anchorCtr="0"/>
          <a:p>
            <a:pPr eaLnBrk="1" hangingPunct="1"/>
            <a:r>
              <a:rPr lang="zh-CN" altLang="en-US"/>
              <a:t>MED沟通计划</a:t>
            </a:r>
            <a:endParaRPr lang="zh-CN" altLang="en-US"/>
          </a:p>
        </p:txBody>
      </p:sp>
      <p:sp>
        <p:nvSpPr>
          <p:cNvPr id="2" name="内容占位符 1"/>
          <p:cNvSpPr>
            <a:spLocks noGrp="1"/>
          </p:cNvSpPr>
          <p:nvPr>
            <p:ph idx="1"/>
          </p:nvPr>
        </p:nvSpPr>
        <p:spPr/>
        <p:txBody>
          <a:bodyPr/>
          <a:p>
            <a:endParaRPr lang="zh-CN" altLang="en-US"/>
          </a:p>
        </p:txBody>
      </p:sp>
      <p:pic>
        <p:nvPicPr>
          <p:cNvPr id="76802" name="Picture 3"/>
          <p:cNvPicPr>
            <a:picLocks noChangeAspect="1"/>
          </p:cNvPicPr>
          <p:nvPr/>
        </p:nvPicPr>
        <p:blipFill>
          <a:blip r:embed="rId1"/>
          <a:srcRect l="19615" t="23917" r="21527" b="19183"/>
          <a:stretch>
            <a:fillRect/>
          </a:stretch>
        </p:blipFill>
        <p:spPr>
          <a:xfrm>
            <a:off x="173038" y="977900"/>
            <a:ext cx="8799512" cy="3803650"/>
          </a:xfrm>
          <a:prstGeom prst="rect">
            <a:avLst/>
          </a:prstGeom>
          <a:noFill/>
          <a:ln w="25400">
            <a:noFill/>
          </a:ln>
        </p:spPr>
      </p:pic>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标题 1"/>
          <p:cNvSpPr>
            <a:spLocks noGrp="1"/>
          </p:cNvSpPr>
          <p:nvPr>
            <p:ph type="title"/>
          </p:nvPr>
        </p:nvSpPr>
        <p:spPr/>
        <p:txBody>
          <a:bodyPr vert="horz" wrap="square" lIns="91440" tIns="45720" rIns="91440" bIns="45720" anchor="t" anchorCtr="0"/>
          <a:p>
            <a:pPr eaLnBrk="1" hangingPunct="1"/>
            <a:r>
              <a:rPr lang="zh-CN" altLang="en-US"/>
              <a:t>MED沟通计划</a:t>
            </a:r>
            <a:endParaRPr lang="zh-CN" altLang="en-US"/>
          </a:p>
        </p:txBody>
      </p:sp>
      <p:pic>
        <p:nvPicPr>
          <p:cNvPr id="77826" name="Picture 2"/>
          <p:cNvPicPr>
            <a:picLocks noGrp="1" noChangeAspect="1"/>
          </p:cNvPicPr>
          <p:nvPr>
            <p:ph idx="1"/>
          </p:nvPr>
        </p:nvPicPr>
        <p:blipFill>
          <a:blip r:embed="rId1"/>
          <a:srcRect l="3906" t="24376" r="3929" b="6944"/>
          <a:stretch>
            <a:fillRect/>
          </a:stretch>
        </p:blipFill>
        <p:spPr>
          <a:xfrm>
            <a:off x="1381125" y="1006475"/>
            <a:ext cx="6381115" cy="3587750"/>
          </a:xfrm>
          <a:ln w="25400"/>
        </p:spPr>
      </p:pic>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标题 1"/>
          <p:cNvSpPr>
            <a:spLocks noGrp="1"/>
          </p:cNvSpPr>
          <p:nvPr>
            <p:ph type="title"/>
          </p:nvPr>
        </p:nvSpPr>
        <p:spPr/>
        <p:txBody>
          <a:bodyPr anchor="ctr" anchorCtr="0"/>
          <a:p>
            <a:r>
              <a:rPr lang="zh-CN" altLang="en-US"/>
              <a:t>软件项目配置管理计划 学习要点</a:t>
            </a:r>
            <a:endParaRPr lang="zh-CN" altLang="en-US"/>
          </a:p>
        </p:txBody>
      </p:sp>
      <p:sp>
        <p:nvSpPr>
          <p:cNvPr id="78850" name="内容占位符 2"/>
          <p:cNvSpPr>
            <a:spLocks noGrp="1"/>
          </p:cNvSpPr>
          <p:nvPr>
            <p:ph idx="1"/>
          </p:nvPr>
        </p:nvSpPr>
        <p:spPr/>
        <p:txBody>
          <a:bodyPr anchor="t" anchorCtr="0"/>
          <a:p>
            <a:pPr>
              <a:buFont typeface="Wingdings" panose="05000000000000000000" charset="0"/>
              <a:buChar char="Ø"/>
            </a:pPr>
            <a:r>
              <a:rPr lang="zh-CN" altLang="en-US" sz="2800"/>
              <a:t>一、项目人员计划</a:t>
            </a:r>
            <a:endParaRPr lang="zh-CN" altLang="en-US" sz="2800"/>
          </a:p>
          <a:p>
            <a:pPr>
              <a:buFont typeface="Wingdings" panose="05000000000000000000" charset="0"/>
              <a:buChar char="Ø"/>
            </a:pPr>
            <a:r>
              <a:rPr lang="zh-CN" altLang="en-US" sz="2800"/>
              <a:t>二、干系人管理计划</a:t>
            </a:r>
            <a:endParaRPr lang="zh-CN" altLang="en-US" sz="2800"/>
          </a:p>
          <a:p>
            <a:pPr>
              <a:buFont typeface="Wingdings" panose="05000000000000000000" charset="0"/>
              <a:buChar char="Ø"/>
            </a:pPr>
            <a:r>
              <a:rPr lang="zh-CN" altLang="en-US" sz="2800"/>
              <a:t>三、沟通计划</a:t>
            </a:r>
            <a:endParaRPr lang="zh-CN" altLang="en-US" sz="2800"/>
          </a:p>
          <a:p>
            <a:pPr>
              <a:buFont typeface="Wingdings" panose="05000000000000000000" charset="0"/>
              <a:buChar char="Ø"/>
            </a:pPr>
            <a:r>
              <a:rPr lang="zh-CN" altLang="en-US" sz="2800"/>
              <a:t>四、案例分析</a:t>
            </a:r>
            <a:endParaRPr lang="zh-CN" altLang="en-US" sz="2800"/>
          </a:p>
          <a:p>
            <a:pPr>
              <a:buFont typeface="Wingdings" panose="05000000000000000000" charset="0"/>
              <a:buChar char="Ø"/>
            </a:pPr>
            <a:r>
              <a:rPr lang="zh-CN" altLang="en-US" sz="2800" b="1">
                <a:solidFill>
                  <a:schemeClr val="accent1"/>
                </a:solidFill>
              </a:rPr>
              <a:t>五、课程实践</a:t>
            </a:r>
            <a:endParaRPr lang="zh-CN" altLang="en-US" sz="2800" b="1">
              <a:solidFill>
                <a:schemeClr val="accent1"/>
              </a:solidFill>
            </a:endParaRPr>
          </a:p>
        </p:txBody>
      </p:sp>
    </p:spTree>
  </p:cSld>
  <p:clrMapOvr>
    <a:masterClrMapping/>
  </p:clrMapOvr>
  <p:transition spd="med">
    <p:zoom dir="in"/>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标题 1"/>
          <p:cNvSpPr>
            <a:spLocks noGrp="1"/>
          </p:cNvSpPr>
          <p:nvPr>
            <p:ph type="title"/>
          </p:nvPr>
        </p:nvSpPr>
        <p:spPr/>
        <p:txBody>
          <a:bodyPr vert="horz" wrap="square" lIns="91440" tIns="45720" rIns="91440" bIns="45720" anchor="t" anchorCtr="0"/>
          <a:p>
            <a:pPr eaLnBrk="1" hangingPunct="1"/>
            <a:r>
              <a:rPr lang="zh-CN" altLang="en-US"/>
              <a:t> 课程实践十：项目人员与沟通计划</a:t>
            </a:r>
            <a:endParaRPr lang="zh-CN" altLang="en-US"/>
          </a:p>
        </p:txBody>
      </p:sp>
      <p:sp>
        <p:nvSpPr>
          <p:cNvPr id="3" name="内容占位符 2"/>
          <p:cNvSpPr>
            <a:spLocks noGrp="1"/>
          </p:cNvSpPr>
          <p:nvPr>
            <p:ph idx="1"/>
          </p:nvPr>
        </p:nvSpPr>
        <p:spPr>
          <a:ln w="28575">
            <a:solidFill>
              <a:schemeClr val="accent1">
                <a:lumMod val="75000"/>
              </a:schemeClr>
            </a:solidFill>
          </a:ln>
        </p:spPr>
        <p:txBody>
          <a:bodyPr vert="horz" wrap="square" lIns="91440" tIns="45720" rIns="91440" bIns="45720" numCol="1" anchor="t" anchorCtr="0" compatLnSpc="1">
            <a:normAutofit/>
          </a:bodyPr>
          <a:lstStyle/>
          <a:p>
            <a:pPr marL="0" marR="0" lvl="0" indent="0" algn="l" defTabSz="914400" rtl="0" eaLnBrk="1" fontAlgn="auto" latinLnBrk="0" hangingPunct="1">
              <a:lnSpc>
                <a:spcPct val="100000"/>
              </a:lnSpc>
              <a:spcBef>
                <a:spcPts val="700"/>
              </a:spcBef>
              <a:spcAft>
                <a:spcPts val="0"/>
              </a:spcAft>
              <a:buClr>
                <a:schemeClr val="accent2"/>
              </a:buClr>
              <a:buSzPct val="60000"/>
              <a:buFont typeface="Monotype Sorts" charset="0"/>
              <a:buNone/>
              <a:defRPr/>
            </a:pPr>
            <a:r>
              <a:rPr kumimoji="0" lang="zh-CN" altLang="zh-CN" sz="29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实践目的：</a:t>
            </a: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了解人员计划、干系人计划、沟通计划的</a:t>
            </a:r>
            <a:r>
              <a:rPr kumimoji="0" lang="zh-CN" altLang="en-US"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编写</a:t>
            </a:r>
            <a:endParaRPr kumimoji="0" lang="en-US"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0" marR="0" lvl="0" indent="0" algn="l" defTabSz="914400" rtl="0" eaLnBrk="1" fontAlgn="auto" latinLnBrk="0" hangingPunct="1">
              <a:lnSpc>
                <a:spcPct val="100000"/>
              </a:lnSpc>
              <a:spcBef>
                <a:spcPts val="700"/>
              </a:spcBef>
              <a:spcAft>
                <a:spcPts val="0"/>
              </a:spcAft>
              <a:buClr>
                <a:schemeClr val="accent2"/>
              </a:buClr>
              <a:buSzPct val="60000"/>
              <a:buFont typeface="Monotype Sorts" charset="0"/>
              <a:buNone/>
              <a:defRPr/>
            </a:pPr>
            <a:r>
              <a:rPr kumimoji="0" lang="zh-CN" altLang="zh-CN" sz="29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实践要求：</a:t>
            </a:r>
            <a:endParaRPr kumimoji="0" lang="zh-CN" altLang="zh-CN" sz="29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514350" marR="0" lvl="0" indent="-514350" algn="l" defTabSz="914400" rtl="0" eaLnBrk="1" fontAlgn="auto" latinLnBrk="0" hangingPunct="1">
              <a:lnSpc>
                <a:spcPct val="100000"/>
              </a:lnSpc>
              <a:spcBef>
                <a:spcPts val="700"/>
              </a:spcBef>
              <a:spcAft>
                <a:spcPts val="0"/>
              </a:spcAft>
              <a:buClr>
                <a:schemeClr val="accent2"/>
              </a:buClr>
              <a:buSzPct val="60000"/>
              <a:buFont typeface="+mj-lt"/>
              <a:buAutoNum type="arabicPeriod"/>
              <a:defRPr/>
            </a:pP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参照建议的模式完成</a:t>
            </a:r>
            <a:r>
              <a:rPr kumimoji="0" lang="en-US"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SPM</a:t>
            </a: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项目的人员计划、干系人计划和沟通计划</a:t>
            </a:r>
            <a:endPar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514350" marR="0" lvl="0" indent="-514350" algn="l" defTabSz="914400" rtl="0" eaLnBrk="1" fontAlgn="auto" latinLnBrk="0" hangingPunct="1">
              <a:lnSpc>
                <a:spcPct val="100000"/>
              </a:lnSpc>
              <a:spcBef>
                <a:spcPts val="700"/>
              </a:spcBef>
              <a:spcAft>
                <a:spcPts val="0"/>
              </a:spcAft>
              <a:buClr>
                <a:schemeClr val="accent2"/>
              </a:buClr>
              <a:buSzPct val="60000"/>
              <a:buFont typeface="+mj-lt"/>
              <a:buAutoNum type="arabicPeriod"/>
              <a:defRPr/>
            </a:pP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选择</a:t>
            </a:r>
            <a:r>
              <a:rPr kumimoji="0" lang="en-US"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1</a:t>
            </a: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个团队课堂上讲述</a:t>
            </a:r>
            <a:r>
              <a:rPr kumimoji="0" lang="en-US"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SPM</a:t>
            </a:r>
            <a:r>
              <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项目的人员计划、干系人计划和沟通计划</a:t>
            </a:r>
            <a:endParaRPr kumimoji="0" lang="zh-CN" altLang="zh-CN" sz="24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panose="05000000000000000000"/>
              <a:buChar char=""/>
              <a:defRPr/>
            </a:pPr>
            <a:endParaRPr kumimoji="0" lang="zh-CN" altLang="en-US" sz="29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Rectangle 2"/>
          <p:cNvSpPr>
            <a:spLocks noGrp="1"/>
          </p:cNvSpPr>
          <p:nvPr>
            <p:ph type="title"/>
          </p:nvPr>
        </p:nvSpPr>
        <p:spPr/>
        <p:txBody>
          <a:bodyPr vert="horz" wrap="square" lIns="91440" tIns="45720" rIns="91440" bIns="45720" anchor="t" anchorCtr="0"/>
          <a:p>
            <a:pPr eaLnBrk="1" hangingPunct="1"/>
            <a:r>
              <a:rPr lang="zh-CN" altLang="en-US"/>
              <a:t>SPM项目人员计划—建议</a:t>
            </a:r>
            <a:endParaRPr lang="zh-CN" altLang="en-US"/>
          </a:p>
        </p:txBody>
      </p:sp>
      <p:sp>
        <p:nvSpPr>
          <p:cNvPr id="58373" name="Rectangle 3"/>
          <p:cNvSpPr>
            <a:spLocks noGrp="1" noChangeArrowheads="1"/>
          </p:cNvSpPr>
          <p:nvPr>
            <p:ph idx="1"/>
          </p:nvPr>
        </p:nvSpPr>
        <p:spPr>
          <a:ln w="28575">
            <a:solidFill>
              <a:schemeClr val="accent1">
                <a:lumMod val="75000"/>
              </a:schemeClr>
            </a:solidFill>
          </a:ln>
        </p:spPr>
        <p:txBody>
          <a:bodyPr vert="horz" wrap="square" lIns="91440" tIns="45720" rIns="91440" bIns="45720" numCol="1" anchor="t" anchorCtr="0" compatLnSpc="1"/>
          <a:lstStyle/>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Monotype Sorts" charset="0"/>
              <a:buNone/>
              <a:defRPr/>
            </a:pPr>
            <a:r>
              <a:rPr kumimoji="0" lang="en-US" altLang="zh-CN"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1</a:t>
            </a:r>
            <a:r>
              <a:rPr kumimoji="0" lang="zh-CN" altLang="en-US"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）团队的组织结构</a:t>
            </a:r>
            <a:endParaRPr kumimoji="0" lang="en-US" altLang="zh-CN"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Monotype Sorts" charset="0"/>
              <a:buNone/>
              <a:defRPr/>
            </a:pPr>
            <a:r>
              <a:rPr kumimoji="0" lang="en-US" altLang="zh-CN"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2</a:t>
            </a:r>
            <a:r>
              <a:rPr kumimoji="0" lang="zh-CN" altLang="en-US"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）人员的角色分工</a:t>
            </a:r>
            <a:endParaRPr kumimoji="0" lang="en-US" altLang="zh-CN"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Monotype Sorts" charset="0"/>
              <a:buNone/>
              <a:defRPr/>
            </a:pPr>
            <a:endParaRPr kumimoji="0" lang="en-US" altLang="zh-CN"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Monotype Sorts" charset="0"/>
              <a:buNone/>
              <a:defRPr/>
            </a:pPr>
            <a:r>
              <a:rPr kumimoji="0" lang="zh-CN" altLang="en-US"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rPr>
              <a:t>另外，可以通过进度计划展示人员的任务安排</a:t>
            </a:r>
            <a:endParaRPr kumimoji="0" lang="zh-CN" altLang="en-US" sz="2800" b="1" i="0" u="none" strike="noStrike" kern="1200" cap="none" spc="0" normalizeH="0" baseline="0" noProof="0" dirty="0">
              <a:ln>
                <a:noFill/>
              </a:ln>
              <a:solidFill>
                <a:schemeClr val="accent2">
                  <a:lumMod val="75000"/>
                </a:schemeClr>
              </a:solidFill>
              <a:effectLst/>
              <a:uLnTx/>
              <a:uFillTx/>
              <a:latin typeface="华文新魏" panose="02010800040101010101" pitchFamily="2" charset="-122"/>
              <a:ea typeface="华文新魏" panose="02010800040101010101" pitchFamily="2" charset="-122"/>
              <a:cs typeface="+mn-cs"/>
            </a:endParaRP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Rectangle 2"/>
          <p:cNvSpPr>
            <a:spLocks noGrp="1"/>
          </p:cNvSpPr>
          <p:nvPr>
            <p:ph type="title"/>
          </p:nvPr>
        </p:nvSpPr>
        <p:spPr/>
        <p:txBody>
          <a:bodyPr vert="horz" wrap="square" lIns="91440" tIns="45720" rIns="91440" bIns="45720" anchor="t" anchorCtr="0"/>
          <a:p>
            <a:pPr eaLnBrk="1" hangingPunct="1"/>
            <a:r>
              <a:rPr lang="zh-CN" altLang="en-US"/>
              <a:t>SPM项目干系人计划 —建议</a:t>
            </a:r>
            <a:endParaRPr lang="zh-CN" altLang="en-US"/>
          </a:p>
        </p:txBody>
      </p:sp>
      <p:sp>
        <p:nvSpPr>
          <p:cNvPr id="2" name="内容占位符 1"/>
          <p:cNvSpPr>
            <a:spLocks noGrp="1"/>
          </p:cNvSpPr>
          <p:nvPr>
            <p:ph idx="1"/>
          </p:nvPr>
        </p:nvSpPr>
        <p:spPr/>
        <p:txBody>
          <a:bodyPr/>
          <a:p>
            <a:endParaRPr lang="zh-CN" altLang="en-US"/>
          </a:p>
        </p:txBody>
      </p:sp>
      <p:pic>
        <p:nvPicPr>
          <p:cNvPr id="81922" name="图片 5"/>
          <p:cNvPicPr>
            <a:picLocks noChangeAspect="1"/>
          </p:cNvPicPr>
          <p:nvPr/>
        </p:nvPicPr>
        <p:blipFill>
          <a:blip r:embed="rId1"/>
          <a:srcRect r="25583" b="64346"/>
          <a:stretch>
            <a:fillRect/>
          </a:stretch>
        </p:blipFill>
        <p:spPr>
          <a:xfrm>
            <a:off x="354013" y="1125538"/>
            <a:ext cx="8583612" cy="3546475"/>
          </a:xfrm>
          <a:prstGeom prst="rect">
            <a:avLst/>
          </a:prstGeom>
          <a:noFill/>
          <a:ln w="9525">
            <a:noFill/>
          </a:ln>
        </p:spPr>
      </p:pic>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5" name="Rectangle 2"/>
          <p:cNvSpPr>
            <a:spLocks noGrp="1"/>
          </p:cNvSpPr>
          <p:nvPr>
            <p:ph type="title"/>
          </p:nvPr>
        </p:nvSpPr>
        <p:spPr/>
        <p:txBody>
          <a:bodyPr vert="horz" wrap="square" lIns="91440" tIns="45720" rIns="91440" bIns="45720" anchor="t" anchorCtr="0"/>
          <a:p>
            <a:pPr eaLnBrk="1" hangingPunct="1"/>
            <a:r>
              <a:rPr lang="zh-CN" altLang="en-US"/>
              <a:t>SPM沟通计划—建议</a:t>
            </a:r>
            <a:endParaRPr lang="zh-CN" altLang="en-US"/>
          </a:p>
        </p:txBody>
      </p:sp>
      <p:sp>
        <p:nvSpPr>
          <p:cNvPr id="60421" name="Rectangle 3"/>
          <p:cNvSpPr>
            <a:spLocks noGrp="1" noChangeArrowheads="1"/>
          </p:cNvSpPr>
          <p:nvPr>
            <p:ph idx="1"/>
          </p:nvPr>
        </p:nvSpPr>
        <p:spPr>
          <a:ln w="28575">
            <a:solidFill>
              <a:schemeClr val="accent1">
                <a:lumMod val="75000"/>
              </a:schemeClr>
            </a:solidFill>
          </a:ln>
        </p:spPr>
        <p:txBody>
          <a:bodyPr vert="horz" wrap="square" lIns="91440" tIns="45720" rIns="91440" bIns="45720" numCol="1" anchor="t" anchorCtr="0" compatLnSpc="1"/>
          <a:lstStyle/>
          <a:p>
            <a:pPr marL="0" marR="0" lvl="0" indent="0"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None/>
              <a:defRPr/>
            </a:pPr>
            <a:r>
              <a:rPr kumimoji="0" lang="en-US" altLang="zh-CN"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1)</a:t>
            </a:r>
            <a:r>
              <a:rPr kumimoji="0" lang="zh-CN" altLang="en-US"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 沟通形式</a:t>
            </a:r>
            <a:endParaRPr kumimoji="0" lang="zh-CN" altLang="en-US" sz="28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0" marR="0" lvl="0" indent="0"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None/>
              <a:defRPr/>
            </a:pPr>
            <a:r>
              <a:rPr kumimoji="0" lang="en-US" altLang="zh-CN"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2)</a:t>
            </a:r>
            <a:r>
              <a:rPr kumimoji="0" lang="zh-CN" altLang="en-US"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沟通渠道</a:t>
            </a:r>
            <a:endParaRPr kumimoji="0" lang="en-US" altLang="zh-CN" sz="28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a:p>
            <a:pPr marL="0" marR="0" lvl="0" indent="0"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None/>
              <a:defRPr/>
            </a:pPr>
            <a:r>
              <a:rPr kumimoji="0" lang="en-US" altLang="zh-CN"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3)</a:t>
            </a:r>
            <a:r>
              <a:rPr kumimoji="0" lang="zh-CN" altLang="en-US" sz="2800" b="1" i="0" u="none" strike="noStrike" kern="1200" cap="none" spc="0" normalizeH="0" baseline="0" noProof="0" dirty="0">
                <a:ln>
                  <a:noFill/>
                </a:ln>
                <a:solidFill>
                  <a:schemeClr val="accent2">
                    <a:lumMod val="75000"/>
                  </a:schemeClr>
                </a:solidFill>
                <a:effectLst/>
                <a:uLnTx/>
                <a:uFillTx/>
                <a:cs typeface="微软雅黑" panose="020B0503020204020204" charset="-122"/>
              </a:rPr>
              <a:t>沟通负责人</a:t>
            </a:r>
            <a:endParaRPr kumimoji="0" lang="zh-CN" altLang="en-US" sz="2800" b="1" i="0" u="none" strike="noStrike" kern="1200" cap="none" spc="0" normalizeH="0" baseline="0" noProof="0" dirty="0">
              <a:ln>
                <a:noFill/>
              </a:ln>
              <a:solidFill>
                <a:schemeClr val="accent2">
                  <a:lumMod val="75000"/>
                </a:schemeClr>
              </a:solidFill>
              <a:effectLst/>
              <a:uLnTx/>
              <a:uFillTx/>
              <a:cs typeface="微软雅黑" panose="020B0503020204020204" charset="-122"/>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标题 1"/>
          <p:cNvSpPr>
            <a:spLocks noGrp="1"/>
          </p:cNvSpPr>
          <p:nvPr>
            <p:ph type="title"/>
          </p:nvPr>
        </p:nvSpPr>
        <p:spPr/>
        <p:txBody>
          <a:bodyPr anchor="ctr" anchorCtr="0"/>
          <a:p>
            <a:r>
              <a:rPr lang="zh-CN" altLang="en-US"/>
              <a:t>软件项目配置管理计划 学习要点</a:t>
            </a:r>
            <a:endParaRPr lang="zh-CN" altLang="en-US"/>
          </a:p>
        </p:txBody>
      </p:sp>
      <p:sp>
        <p:nvSpPr>
          <p:cNvPr id="16386" name="内容占位符 2"/>
          <p:cNvSpPr>
            <a:spLocks noGrp="1"/>
          </p:cNvSpPr>
          <p:nvPr>
            <p:ph idx="1"/>
          </p:nvPr>
        </p:nvSpPr>
        <p:spPr/>
        <p:txBody>
          <a:bodyPr anchor="t" anchorCtr="0"/>
          <a:p>
            <a:pPr>
              <a:buFont typeface="Wingdings" panose="05000000000000000000" charset="0"/>
              <a:buChar char="Ø"/>
            </a:pPr>
            <a:r>
              <a:rPr lang="zh-CN" altLang="en-US" sz="2800"/>
              <a:t>一、项目人员计划</a:t>
            </a:r>
            <a:endParaRPr lang="zh-CN" altLang="en-US" sz="2800"/>
          </a:p>
          <a:p>
            <a:pPr>
              <a:buFont typeface="Wingdings" panose="05000000000000000000" charset="0"/>
              <a:buChar char="Ø"/>
            </a:pPr>
            <a:r>
              <a:rPr lang="zh-CN" altLang="en-US" sz="2800"/>
              <a:t>二、干系人计划</a:t>
            </a:r>
            <a:endParaRPr lang="zh-CN" altLang="en-US" sz="2800"/>
          </a:p>
          <a:p>
            <a:pPr>
              <a:buFont typeface="Wingdings" panose="05000000000000000000" charset="0"/>
              <a:buChar char="Ø"/>
            </a:pPr>
            <a:r>
              <a:rPr lang="zh-CN" altLang="en-US" sz="2800"/>
              <a:t>三、沟通计划</a:t>
            </a:r>
            <a:endParaRPr lang="zh-CN" altLang="en-US" sz="2800"/>
          </a:p>
          <a:p>
            <a:pPr>
              <a:buFont typeface="Wingdings" panose="05000000000000000000" charset="0"/>
              <a:buChar char="Ø"/>
            </a:pPr>
            <a:r>
              <a:rPr lang="zh-CN" altLang="en-US" sz="2800"/>
              <a:t>四、案例分析</a:t>
            </a:r>
            <a:endParaRPr lang="zh-CN" altLang="en-US" sz="2800"/>
          </a:p>
          <a:p>
            <a:pPr>
              <a:buFont typeface="Wingdings" panose="05000000000000000000" charset="0"/>
              <a:buChar char="Ø"/>
            </a:pPr>
            <a:r>
              <a:rPr lang="zh-CN" altLang="en-US" sz="2800"/>
              <a:t>五、课程实践</a:t>
            </a:r>
            <a:endParaRPr lang="zh-CN" altLang="en-US" sz="2800"/>
          </a:p>
        </p:txBody>
      </p:sp>
    </p:spTree>
  </p:cSld>
  <p:clrMapOvr>
    <a:masterClrMapping/>
  </p:clrMapOvr>
  <p:transition spd="med">
    <p:zoom dir="in"/>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Rectangle 2"/>
          <p:cNvSpPr>
            <a:spLocks noGrp="1"/>
          </p:cNvSpPr>
          <p:nvPr>
            <p:ph type="title"/>
          </p:nvPr>
        </p:nvSpPr>
        <p:spPr/>
        <p:txBody>
          <a:bodyPr vert="horz" wrap="square" lIns="91440" tIns="45720" rIns="91440" bIns="45720" anchor="t" anchorCtr="0"/>
          <a:p>
            <a:pPr eaLnBrk="1" hangingPunct="1"/>
            <a:r>
              <a:rPr lang="zh-CN" altLang="en-US"/>
              <a:t>小结</a:t>
            </a:r>
            <a:endParaRPr lang="zh-CN" altLang="en-US"/>
          </a:p>
        </p:txBody>
      </p:sp>
      <p:sp>
        <p:nvSpPr>
          <p:cNvPr id="61445" name="Rectangle 3"/>
          <p:cNvSpPr>
            <a:spLocks noGrp="1" noChangeArrowheads="1"/>
          </p:cNvSpPr>
          <p:nvPr>
            <p:ph idx="1"/>
          </p:nvPr>
        </p:nvSpPr>
        <p:spPr/>
        <p:txBody>
          <a:bodyPr vert="horz" wrap="square" lIns="91440" tIns="45720" rIns="91440" bIns="45720" numCol="1" anchor="t" anchorCtr="0" compatLnSpc="1"/>
          <a:lstStyle/>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Char char="q"/>
              <a:defRPr/>
            </a:pPr>
            <a:r>
              <a:rPr kumimoji="0" lang="zh-CN" altLang="en-US" sz="3200" b="1" i="0" u="none" strike="noStrike" kern="1200" cap="none" spc="0" normalizeH="0" baseline="0" noProof="0" dirty="0">
                <a:ln>
                  <a:noFill/>
                </a:ln>
                <a:solidFill>
                  <a:schemeClr val="accent2">
                    <a:lumMod val="75000"/>
                  </a:schemeClr>
                </a:solidFill>
                <a:effectLst/>
                <a:uLnTx/>
                <a:uFillTx/>
                <a:cs typeface="+mn-cs"/>
              </a:rPr>
              <a:t>项目人员计划</a:t>
            </a:r>
            <a:endParaRPr kumimoji="0" lang="zh-CN" altLang="en-US" sz="3200" b="1" i="0" u="none" strike="noStrike" kern="1200" cap="none" spc="0" normalizeH="0" baseline="0" noProof="0" dirty="0">
              <a:ln>
                <a:noFill/>
              </a:ln>
              <a:solidFill>
                <a:schemeClr val="accent2">
                  <a:lumMod val="75000"/>
                </a:schemeClr>
              </a:solidFill>
              <a:effectLst/>
              <a:uLnTx/>
              <a:uFillTx/>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Char char="q"/>
              <a:defRPr/>
            </a:pPr>
            <a:r>
              <a:rPr kumimoji="0" lang="zh-CN" altLang="en-US" sz="3200" b="1" i="0" u="none" strike="noStrike" kern="1200" cap="none" spc="0" normalizeH="0" baseline="0" noProof="0" dirty="0">
                <a:ln>
                  <a:noFill/>
                </a:ln>
                <a:solidFill>
                  <a:schemeClr val="accent2">
                    <a:lumMod val="75000"/>
                  </a:schemeClr>
                </a:solidFill>
                <a:effectLst/>
                <a:uLnTx/>
                <a:uFillTx/>
                <a:cs typeface="+mn-cs"/>
              </a:rPr>
              <a:t>干系人计划</a:t>
            </a:r>
            <a:endParaRPr kumimoji="0" lang="en-US" altLang="zh-CN" sz="3200" b="1" i="0" u="none" strike="noStrike" kern="1200" cap="none" spc="0" normalizeH="0" baseline="0" noProof="0" dirty="0">
              <a:ln>
                <a:noFill/>
              </a:ln>
              <a:solidFill>
                <a:schemeClr val="accent2">
                  <a:lumMod val="75000"/>
                </a:schemeClr>
              </a:solidFill>
              <a:effectLst/>
              <a:uLnTx/>
              <a:uFillTx/>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Char char="q"/>
              <a:defRPr/>
            </a:pPr>
            <a:r>
              <a:rPr kumimoji="0" lang="zh-CN" altLang="en-US" sz="3200" b="1" i="0" u="none" strike="noStrike" kern="1200" cap="none" spc="0" normalizeH="0" baseline="0" noProof="0" dirty="0">
                <a:ln>
                  <a:noFill/>
                </a:ln>
                <a:solidFill>
                  <a:schemeClr val="accent2">
                    <a:lumMod val="75000"/>
                  </a:schemeClr>
                </a:solidFill>
                <a:effectLst/>
                <a:uLnTx/>
                <a:uFillTx/>
                <a:cs typeface="+mn-cs"/>
              </a:rPr>
              <a:t>沟通计划</a:t>
            </a:r>
            <a:endParaRPr kumimoji="0" lang="zh-CN" altLang="en-US" sz="3200" b="1" i="0" u="none" strike="noStrike" kern="1200" cap="none" spc="0" normalizeH="0" baseline="0" noProof="0" dirty="0">
              <a:ln>
                <a:noFill/>
              </a:ln>
              <a:solidFill>
                <a:schemeClr val="accent2">
                  <a:lumMod val="75000"/>
                </a:schemeClr>
              </a:solidFill>
              <a:effectLst/>
              <a:uLnTx/>
              <a:uFillTx/>
              <a:cs typeface="+mn-cs"/>
            </a:endParaRPr>
          </a:p>
          <a:p>
            <a:pPr marL="367030" marR="0" lvl="1" indent="0" algn="l" defTabSz="914400" rtl="0" eaLnBrk="1" fontAlgn="base" latinLnBrk="0" hangingPunct="1">
              <a:lnSpc>
                <a:spcPct val="100000"/>
              </a:lnSpc>
              <a:spcBef>
                <a:spcPts val="550"/>
              </a:spcBef>
              <a:spcAft>
                <a:spcPct val="0"/>
              </a:spcAft>
              <a:buClr>
                <a:schemeClr val="accent1"/>
              </a:buClr>
              <a:buSzPct val="70000"/>
              <a:buFont typeface="Wingdings 2" panose="05020102010507070707" pitchFamily="18" charset="2"/>
              <a:buNone/>
              <a:defRPr/>
            </a:pPr>
            <a:endParaRPr kumimoji="0" lang="zh-CN" altLang="en-US" sz="2600" b="0" i="0" u="none" strike="noStrike" kern="1200" cap="none" spc="0" normalizeH="0" baseline="0" noProof="0" dirty="0">
              <a:ln>
                <a:noFill/>
              </a:ln>
              <a:solidFill>
                <a:schemeClr val="tx1"/>
              </a:solidFill>
              <a:effectLst/>
              <a:uLnTx/>
              <a:uFillTx/>
              <a:cs typeface="+mn-cs"/>
            </a:endParaRPr>
          </a:p>
          <a:p>
            <a:pPr marL="319405" marR="0" lvl="0" indent="-319405" algn="l" defTabSz="914400" rtl="0" eaLnBrk="1" fontAlgn="base" latinLnBrk="0" hangingPunct="1">
              <a:lnSpc>
                <a:spcPct val="100000"/>
              </a:lnSpc>
              <a:spcBef>
                <a:spcPts val="700"/>
              </a:spcBef>
              <a:spcAft>
                <a:spcPct val="0"/>
              </a:spcAft>
              <a:buClr>
                <a:schemeClr val="accent2"/>
              </a:buClr>
              <a:buSzPct val="60000"/>
              <a:buFont typeface="Wingdings" panose="05000000000000000000" pitchFamily="2" charset="2"/>
              <a:buChar char=""/>
              <a:defRPr/>
            </a:pPr>
            <a:endParaRPr kumimoji="0" lang="en-US" altLang="zh-CN" sz="2900" b="0" i="0" u="none" strike="noStrike" kern="1200" cap="none" spc="0" normalizeH="0" baseline="0" noProof="0" dirty="0">
              <a:ln>
                <a:noFill/>
              </a:ln>
              <a:solidFill>
                <a:schemeClr val="tx1"/>
              </a:solidFill>
              <a:effectLst/>
              <a:uLnTx/>
              <a:uFillTx/>
              <a:cs typeface="+mn-cs"/>
            </a:endParaRPr>
          </a:p>
        </p:txBody>
      </p:sp>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应尽量多建立一些沟通渠道</a:t>
            </a:r>
            <a:r>
              <a:rPr lang="en-US" altLang="zh-CN" sz="2600">
                <a:solidFill>
                  <a:srgbClr val="000000"/>
                </a:solidFill>
                <a:latin typeface="微软雅黑" panose="020B0503020204020204" charset="-122"/>
                <a:ea typeface="微软雅黑" panose="020B0503020204020204" charset="-122"/>
              </a:rPr>
              <a:t>(    )</a:t>
            </a:r>
            <a:endParaRPr lang="en-US" altLang="zh-CN"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错</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对</a:t>
            </a:r>
            <a:endParaRPr lang="zh-CN" altLang="en-US" sz="2600">
              <a:solidFill>
                <a:srgbClr val="000000"/>
              </a:solidFill>
              <a:latin typeface="微软雅黑" panose="020B0503020204020204" charset="-122"/>
              <a:ea typeface="微软雅黑" panose="020B0503020204020204" charset="-122"/>
            </a:endParaRPr>
          </a:p>
        </p:txBody>
      </p:sp>
      <p:sp>
        <p:nvSpPr>
          <p:cNvPr id="10" name="椭圆 9"/>
          <p:cNvSpPr>
            <a:spLocks noChangeAspect="1"/>
          </p:cNvSpPr>
          <p:nvPr>
            <p:custDataLst>
              <p:tags r:id="rId4"/>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5"/>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4" name="圆角矩形 13"/>
          <p:cNvSpPr/>
          <p:nvPr>
            <p:custDataLst>
              <p:tags r:id="rId6"/>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22" name="矩形 21"/>
          <p:cNvSpPr/>
          <p:nvPr/>
        </p:nvSpPr>
        <p:spPr>
          <a:xfrm>
            <a:off x="1047750" y="1924050"/>
            <a:ext cx="647700" cy="14585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endParaRPr lang="en-US" altLang="zh-CN" sz="2000" u="heavy"/>
          </a:p>
        </p:txBody>
      </p:sp>
      <p:grpSp>
        <p:nvGrpSpPr>
          <p:cNvPr id="19" name="组合 18"/>
          <p:cNvGrpSpPr/>
          <p:nvPr>
            <p:custDataLst>
              <p:tags r:id="rId7"/>
            </p:custDataLst>
          </p:nvPr>
        </p:nvGrpSpPr>
        <p:grpSpPr>
          <a:xfrm>
            <a:off x="0" y="0"/>
            <a:ext cx="9144000" cy="635000"/>
            <a:chOff x="0" y="0"/>
            <a:chExt cx="14400" cy="1000"/>
          </a:xfrm>
        </p:grpSpPr>
        <p:sp>
          <p:nvSpPr>
            <p:cNvPr id="15" name="TitleBackground"/>
            <p:cNvSpPr/>
            <p:nvPr>
              <p:custDataLst>
                <p:tags r:id="rId8"/>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ColorBlock"/>
            <p:cNvSpPr/>
            <p:nvPr>
              <p:custDataLst>
                <p:tags r:id="rId9"/>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ypeText"/>
            <p:cNvSpPr txBox="1"/>
            <p:nvPr>
              <p:custDataLst>
                <p:tags r:id="rId10"/>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8" name="TipText"/>
            <p:cNvSpPr txBox="1"/>
            <p:nvPr>
              <p:custDataLst>
                <p:tags r:id="rId11"/>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4" name="图片 3" descr="tmp6E70"/>
          <p:cNvPicPr>
            <a:picLocks noChangeAspect="1"/>
          </p:cNvPicPr>
          <p:nvPr>
            <p:custDataLst>
              <p:tags r:id="rId12"/>
            </p:custDataLst>
          </p:nvPr>
        </p:nvPicPr>
        <p:blipFill>
          <a:blip r:embed="rId13"/>
          <a:stretch>
            <a:fillRect/>
          </a:stretch>
        </p:blipFill>
        <p:spPr>
          <a:xfrm>
            <a:off x="7594600" y="63500"/>
            <a:ext cx="1422400" cy="508000"/>
          </a:xfrm>
          <a:prstGeom prst="rect">
            <a:avLst/>
          </a:prstGeom>
        </p:spPr>
      </p:pic>
    </p:spTree>
    <p:custDataLst>
      <p:tags r:id="rId14"/>
    </p:custData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在一个高科技公司，项目经理正在为一个新的项目选择合适的组织结构，这个项目涉及多的领域和特性，他应该选择（</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）组织结构</a:t>
            </a:r>
            <a:endParaRPr lang="zh-CN" altLang="en-US" sz="2600">
              <a:solidFill>
                <a:srgbClr val="000000"/>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矩阵型</a:t>
            </a:r>
            <a:endParaRPr lang="zh-CN" altLang="en-US" sz="2600">
              <a:solidFill>
                <a:srgbClr val="000000"/>
              </a:solidFill>
              <a:latin typeface="微软雅黑" panose="020B0503020204020204" charset="-122"/>
              <a:ea typeface="微软雅黑" panose="020B0503020204020204" charset="-122"/>
            </a:endParaRPr>
          </a:p>
        </p:txBody>
      </p:sp>
      <p:sp>
        <p:nvSpPr>
          <p:cNvPr id="5" name="文本框 4"/>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项目型</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职能型</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组织型</a:t>
            </a:r>
            <a:endParaRPr lang="zh-CN" altLang="en-US" sz="2600">
              <a:solidFill>
                <a:srgbClr val="000000"/>
              </a:solidFill>
              <a:latin typeface="微软雅黑" panose="020B0503020204020204" charset="-122"/>
              <a:ea typeface="微软雅黑" panose="020B0503020204020204" charset="-122"/>
            </a:endParaRPr>
          </a:p>
        </p:txBody>
      </p:sp>
      <p:sp>
        <p:nvSpPr>
          <p:cNvPr id="8" name="椭圆 7"/>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9" name="椭圆 8"/>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0" name="椭圆 9"/>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2" name="圆角矩形 11"/>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19" name="矩形 18"/>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7" name="组合 16"/>
          <p:cNvGrpSpPr/>
          <p:nvPr>
            <p:custDataLst>
              <p:tags r:id="rId11"/>
            </p:custDataLst>
          </p:nvPr>
        </p:nvGrpSpPr>
        <p:grpSpPr>
          <a:xfrm>
            <a:off x="0" y="0"/>
            <a:ext cx="9144000" cy="635000"/>
            <a:chOff x="0" y="0"/>
            <a:chExt cx="14400" cy="1000"/>
          </a:xfrm>
        </p:grpSpPr>
        <p:sp>
          <p:nvSpPr>
            <p:cNvPr id="13"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6"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2" name="图片 1" descr="tmp2CF2"/>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914400" y="635000"/>
            <a:ext cx="7315200" cy="160718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项目经理花在沟通上的时间是（</a:t>
            </a:r>
            <a:r>
              <a:rPr lang="en-US" altLang="zh-CN" sz="2600">
                <a:solidFill>
                  <a:srgbClr val="000000"/>
                </a:solidFill>
                <a:latin typeface="微软雅黑" panose="020B0503020204020204" charset="-122"/>
                <a:ea typeface="微软雅黑" panose="020B0503020204020204" charset="-122"/>
              </a:rPr>
              <a:t>    </a:t>
            </a:r>
            <a:r>
              <a:rPr lang="zh-CN" altLang="en-US" sz="2600">
                <a:solidFill>
                  <a:srgbClr val="000000"/>
                </a:solidFill>
                <a:latin typeface="微软雅黑" panose="020B0503020204020204" charset="-122"/>
                <a:ea typeface="微软雅黑" panose="020B0503020204020204" charset="-122"/>
              </a:rPr>
              <a:t>）</a:t>
            </a:r>
            <a:endParaRPr lang="zh-CN" altLang="en-US" sz="2600">
              <a:solidFill>
                <a:srgbClr val="000000"/>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828800" y="208915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75%~90%</a:t>
            </a:r>
            <a:endParaRPr lang="zh-CN" altLang="en-US" sz="2600">
              <a:solidFill>
                <a:srgbClr val="000000"/>
              </a:solidFill>
              <a:latin typeface="微软雅黑" panose="020B0503020204020204" charset="-122"/>
              <a:ea typeface="微软雅黑" panose="020B0503020204020204" charset="-122"/>
            </a:endParaRPr>
          </a:p>
        </p:txBody>
      </p:sp>
      <p:sp>
        <p:nvSpPr>
          <p:cNvPr id="5" name="文本框 4"/>
          <p:cNvSpPr txBox="1"/>
          <p:nvPr>
            <p:custDataLst>
              <p:tags r:id="rId3"/>
            </p:custDataLst>
          </p:nvPr>
        </p:nvSpPr>
        <p:spPr>
          <a:xfrm>
            <a:off x="1828800" y="273240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60% </a:t>
            </a:r>
            <a:endParaRPr lang="zh-CN" altLang="en-US" sz="2600">
              <a:solidFill>
                <a:srgbClr val="000000"/>
              </a:solidFill>
              <a:latin typeface="微软雅黑" panose="020B0503020204020204" charset="-122"/>
              <a:ea typeface="微软雅黑" panose="020B0503020204020204" charset="-122"/>
            </a:endParaRPr>
          </a:p>
        </p:txBody>
      </p:sp>
      <p:sp>
        <p:nvSpPr>
          <p:cNvPr id="6" name="文本框 5"/>
          <p:cNvSpPr txBox="1"/>
          <p:nvPr>
            <p:custDataLst>
              <p:tags r:id="rId4"/>
            </p:custDataLst>
          </p:nvPr>
        </p:nvSpPr>
        <p:spPr>
          <a:xfrm>
            <a:off x="1828800" y="3375025"/>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30%~60%</a:t>
            </a:r>
            <a:endParaRPr lang="zh-CN" altLang="en-US" sz="2600">
              <a:solidFill>
                <a:srgbClr val="000000"/>
              </a:solidFill>
              <a:latin typeface="微软雅黑" panose="020B0503020204020204" charset="-122"/>
              <a:ea typeface="微软雅黑" panose="020B0503020204020204" charset="-122"/>
            </a:endParaRPr>
          </a:p>
        </p:txBody>
      </p:sp>
      <p:sp>
        <p:nvSpPr>
          <p:cNvPr id="7" name="文本框 6"/>
          <p:cNvSpPr txBox="1"/>
          <p:nvPr>
            <p:custDataLst>
              <p:tags r:id="rId5"/>
            </p:custDataLst>
          </p:nvPr>
        </p:nvSpPr>
        <p:spPr>
          <a:xfrm>
            <a:off x="1828800" y="4018280"/>
            <a:ext cx="6400800" cy="481965"/>
          </a:xfrm>
          <a:prstGeom prst="rect">
            <a:avLst/>
          </a:prstGeom>
          <a:noFill/>
        </p:spPr>
        <p:txBody>
          <a:bodyPr wrap="squar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20%~40% </a:t>
            </a:r>
            <a:endParaRPr lang="zh-CN" altLang="en-US" sz="2600">
              <a:solidFill>
                <a:srgbClr val="000000"/>
              </a:solidFill>
              <a:latin typeface="微软雅黑" panose="020B0503020204020204" charset="-122"/>
              <a:ea typeface="微软雅黑" panose="020B0503020204020204" charset="-122"/>
            </a:endParaRPr>
          </a:p>
        </p:txBody>
      </p:sp>
      <p:sp>
        <p:nvSpPr>
          <p:cNvPr id="8" name="椭圆 7"/>
          <p:cNvSpPr>
            <a:spLocks noChangeAspect="1"/>
          </p:cNvSpPr>
          <p:nvPr>
            <p:custDataLst>
              <p:tags r:id="rId6"/>
            </p:custDataLst>
          </p:nvPr>
        </p:nvSpPr>
        <p:spPr>
          <a:xfrm>
            <a:off x="1178560" y="2137410"/>
            <a:ext cx="385445" cy="3860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endParaRPr>
          </a:p>
        </p:txBody>
      </p:sp>
      <p:sp>
        <p:nvSpPr>
          <p:cNvPr id="9" name="椭圆 8"/>
          <p:cNvSpPr>
            <a:spLocks noChangeAspect="1"/>
          </p:cNvSpPr>
          <p:nvPr>
            <p:custDataLst>
              <p:tags r:id="rId7"/>
            </p:custDataLst>
          </p:nvPr>
        </p:nvSpPr>
        <p:spPr>
          <a:xfrm>
            <a:off x="1178560" y="2780665"/>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endParaRPr>
          </a:p>
        </p:txBody>
      </p:sp>
      <p:sp>
        <p:nvSpPr>
          <p:cNvPr id="10" name="椭圆 9"/>
          <p:cNvSpPr>
            <a:spLocks noChangeAspect="1"/>
          </p:cNvSpPr>
          <p:nvPr>
            <p:custDataLst>
              <p:tags r:id="rId8"/>
            </p:custDataLst>
          </p:nvPr>
        </p:nvSpPr>
        <p:spPr>
          <a:xfrm>
            <a:off x="1178560" y="3423285"/>
            <a:ext cx="385445" cy="38608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endParaRPr>
          </a:p>
        </p:txBody>
      </p:sp>
      <p:sp>
        <p:nvSpPr>
          <p:cNvPr id="11" name="椭圆 10"/>
          <p:cNvSpPr>
            <a:spLocks noChangeAspect="1"/>
          </p:cNvSpPr>
          <p:nvPr>
            <p:custDataLst>
              <p:tags r:id="rId9"/>
            </p:custDataLst>
          </p:nvPr>
        </p:nvSpPr>
        <p:spPr>
          <a:xfrm>
            <a:off x="1178560" y="4066540"/>
            <a:ext cx="385445" cy="385445"/>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endParaRPr>
          </a:p>
        </p:txBody>
      </p:sp>
      <p:sp>
        <p:nvSpPr>
          <p:cNvPr id="12" name="圆角矩形 11"/>
          <p:cNvSpPr/>
          <p:nvPr>
            <p:custDataLst>
              <p:tags r:id="rId10"/>
            </p:custDataLst>
          </p:nvPr>
        </p:nvSpPr>
        <p:spPr>
          <a:xfrm>
            <a:off x="6686550" y="4660900"/>
            <a:ext cx="1156970" cy="30861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sp>
        <p:nvSpPr>
          <p:cNvPr id="18" name="矩形 17"/>
          <p:cNvSpPr/>
          <p:nvPr/>
        </p:nvSpPr>
        <p:spPr>
          <a:xfrm>
            <a:off x="1047750" y="1923415"/>
            <a:ext cx="647700" cy="266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00000"/>
              </a:lnSpc>
            </a:pPr>
            <a:endParaRPr lang="en-US" altLang="zh-CN" sz="2000"/>
          </a:p>
          <a:p>
            <a:pPr algn="ctr">
              <a:lnSpc>
                <a:spcPct val="100000"/>
              </a:lnSpc>
            </a:pPr>
            <a:r>
              <a:rPr lang="en-US" altLang="zh-CN" sz="2000"/>
              <a:t>A</a:t>
            </a:r>
            <a:endParaRPr lang="en-US" altLang="zh-CN" sz="2000"/>
          </a:p>
          <a:p>
            <a:pPr algn="ctr">
              <a:lnSpc>
                <a:spcPct val="100000"/>
              </a:lnSpc>
            </a:pPr>
            <a:endParaRPr lang="en-US" altLang="zh-CN" sz="2000"/>
          </a:p>
          <a:p>
            <a:pPr algn="ctr">
              <a:lnSpc>
                <a:spcPct val="100000"/>
              </a:lnSpc>
            </a:pPr>
            <a:r>
              <a:rPr lang="en-US" altLang="zh-CN" sz="2000"/>
              <a:t>B</a:t>
            </a:r>
            <a:endParaRPr lang="en-US" altLang="zh-CN" sz="2000"/>
          </a:p>
          <a:p>
            <a:pPr algn="ctr">
              <a:lnSpc>
                <a:spcPct val="100000"/>
              </a:lnSpc>
            </a:pPr>
            <a:endParaRPr lang="en-US" altLang="zh-CN" sz="2000" u="heavy"/>
          </a:p>
          <a:p>
            <a:pPr algn="ctr">
              <a:lnSpc>
                <a:spcPct val="100000"/>
              </a:lnSpc>
            </a:pPr>
            <a:r>
              <a:rPr lang="en-US" altLang="zh-CN" sz="2000"/>
              <a:t>C</a:t>
            </a:r>
            <a:endParaRPr lang="en-US" altLang="zh-CN" sz="2000"/>
          </a:p>
          <a:p>
            <a:pPr algn="ctr">
              <a:lnSpc>
                <a:spcPct val="100000"/>
              </a:lnSpc>
            </a:pPr>
            <a:endParaRPr lang="en-US" altLang="zh-CN" sz="2000"/>
          </a:p>
          <a:p>
            <a:pPr algn="ctr">
              <a:lnSpc>
                <a:spcPct val="100000"/>
              </a:lnSpc>
            </a:pPr>
            <a:r>
              <a:rPr lang="en-US" altLang="zh-CN" sz="2000"/>
              <a:t>D</a:t>
            </a:r>
            <a:endParaRPr lang="en-US" altLang="zh-CN" sz="2000" u="heavy"/>
          </a:p>
          <a:p>
            <a:pPr algn="ctr"/>
            <a:endParaRPr lang="en-US" altLang="zh-CN" sz="2000" u="heavy"/>
          </a:p>
        </p:txBody>
      </p:sp>
      <p:grpSp>
        <p:nvGrpSpPr>
          <p:cNvPr id="17" name="组合 16"/>
          <p:cNvGrpSpPr/>
          <p:nvPr>
            <p:custDataLst>
              <p:tags r:id="rId11"/>
            </p:custDataLst>
          </p:nvPr>
        </p:nvGrpSpPr>
        <p:grpSpPr>
          <a:xfrm>
            <a:off x="0" y="0"/>
            <a:ext cx="9144000" cy="635000"/>
            <a:chOff x="0" y="0"/>
            <a:chExt cx="14400" cy="1000"/>
          </a:xfrm>
        </p:grpSpPr>
        <p:sp>
          <p:nvSpPr>
            <p:cNvPr id="13" name="TitleBackground"/>
            <p:cNvSpPr/>
            <p:nvPr>
              <p:custDataLst>
                <p:tags r:id="rId12"/>
              </p:custDataLst>
            </p:nvPr>
          </p:nvSpPr>
          <p:spPr>
            <a:xfrm>
              <a:off x="0" y="0"/>
              <a:ext cx="14400" cy="1000"/>
            </a:xfrm>
            <a:prstGeom prst="rect">
              <a:avLst/>
            </a:prstGeom>
            <a:solidFill>
              <a:srgbClr val="F6F7F8"/>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ColorBlock"/>
            <p:cNvSpPr/>
            <p:nvPr>
              <p:custDataLst>
                <p:tags r:id="rId13"/>
              </p:custDataLst>
            </p:nvPr>
          </p:nvSpPr>
          <p:spPr>
            <a:xfrm>
              <a:off x="0" y="0"/>
              <a:ext cx="300" cy="1000"/>
            </a:xfrm>
            <a:prstGeom prst="rect">
              <a:avLst/>
            </a:prstGeom>
            <a:solidFill>
              <a:srgbClr val="639EF4"/>
            </a:solidFill>
            <a:ln w="25400" cap="flat" cmpd="sng" algn="ctr">
              <a:noFill/>
              <a:prstDash val="solid"/>
            </a:ln>
            <a:extLst>
              <a:ext uri="{91240B29-F687-4F45-9708-019B960494DF}">
                <a14:hiddenLine xmlns:a14="http://schemas.microsoft.com/office/drawing/2010/main" w="25400">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TypeText"/>
            <p:cNvSpPr txBox="1"/>
            <p:nvPr>
              <p:custDataLst>
                <p:tags r:id="rId14"/>
              </p:custDataLst>
            </p:nvPr>
          </p:nvSpPr>
          <p:spPr>
            <a:xfrm>
              <a:off x="400" y="0"/>
              <a:ext cx="3000" cy="1000"/>
            </a:xfrm>
            <a:prstGeom prst="rect">
              <a:avLst/>
            </a:prstGeom>
            <a:noFill/>
          </p:spPr>
          <p:txBody>
            <a:bodyPr wrap="none" rtlCol="0" anchor="ctr" anchorCtr="0">
              <a:noAutofit/>
            </a:bodyPr>
            <a:p>
              <a:pPr lvl="0" algn="l">
                <a:buNone/>
              </a:pPr>
              <a:r>
                <a:rPr lang="zh-CN" altLang="en-US" sz="2600">
                  <a:solidFill>
                    <a:srgbClr val="000000"/>
                  </a:solidFill>
                  <a:latin typeface="微软雅黑" panose="020B0503020204020204" charset="-122"/>
                  <a:ea typeface="微软雅黑" panose="020B0503020204020204" charset="-122"/>
                </a:rPr>
                <a:t>单选题</a:t>
              </a:r>
              <a:endParaRPr lang="zh-CN" altLang="en-US" sz="2600">
                <a:solidFill>
                  <a:srgbClr val="000000"/>
                </a:solidFill>
                <a:latin typeface="微软雅黑" panose="020B0503020204020204" charset="-122"/>
                <a:ea typeface="微软雅黑" panose="020B0503020204020204" charset="-122"/>
              </a:endParaRPr>
            </a:p>
          </p:txBody>
        </p:sp>
        <p:sp>
          <p:nvSpPr>
            <p:cNvPr id="16" name="TipText"/>
            <p:cNvSpPr txBox="1"/>
            <p:nvPr>
              <p:custDataLst>
                <p:tags r:id="rId15"/>
              </p:custDataLst>
            </p:nvPr>
          </p:nvSpPr>
          <p:spPr>
            <a:xfrm>
              <a:off x="2248" y="172"/>
              <a:ext cx="3600" cy="800"/>
            </a:xfrm>
            <a:prstGeom prst="rect">
              <a:avLst/>
            </a:prstGeom>
            <a:noFill/>
          </p:spPr>
          <p:txBody>
            <a:bodyPr wrap="none" rtlCol="0" anchor="ctr" anchorCtr="0">
              <a:noAutofit/>
            </a:bodyPr>
            <a:p>
              <a:pPr lvl="0" algn="l">
                <a:buNone/>
              </a:pPr>
              <a:r>
                <a:rPr lang="zh-CN" altLang="en-US" sz="2000">
                  <a:solidFill>
                    <a:srgbClr val="808080"/>
                  </a:solidFill>
                  <a:latin typeface="微软雅黑" panose="020B0503020204020204" charset="-122"/>
                  <a:ea typeface="微软雅黑" panose="020B0503020204020204" charset="-122"/>
                  <a:cs typeface="微软雅黑" panose="020B0503020204020204" charset="-122"/>
                </a:rPr>
                <a:t>1分</a:t>
              </a:r>
              <a:endParaRPr lang="zh-CN" altLang="en-US" sz="2000">
                <a:solidFill>
                  <a:srgbClr val="808080"/>
                </a:solidFill>
                <a:latin typeface="微软雅黑" panose="020B0503020204020204" charset="-122"/>
                <a:ea typeface="微软雅黑" panose="020B0503020204020204" charset="-122"/>
                <a:cs typeface="微软雅黑" panose="020B0503020204020204" charset="-122"/>
              </a:endParaRPr>
            </a:p>
          </p:txBody>
        </p:sp>
      </p:grpSp>
      <p:pic>
        <p:nvPicPr>
          <p:cNvPr id="2" name="图片 1" descr="tmp6E70"/>
          <p:cNvPicPr>
            <a:picLocks noChangeAspect="1"/>
          </p:cNvPicPr>
          <p:nvPr>
            <p:custDataLst>
              <p:tags r:id="rId16"/>
            </p:custDataLst>
          </p:nvPr>
        </p:nvPicPr>
        <p:blipFill>
          <a:blip r:embed="rId17"/>
          <a:stretch>
            <a:fillRect/>
          </a:stretch>
        </p:blipFill>
        <p:spPr>
          <a:xfrm>
            <a:off x="7594600" y="63500"/>
            <a:ext cx="1422400" cy="508000"/>
          </a:xfrm>
          <a:prstGeom prst="rect">
            <a:avLst/>
          </a:prstGeom>
        </p:spPr>
      </p:pic>
    </p:spTree>
    <p:custDataLst>
      <p:tags r:id="rId18"/>
    </p:custData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6737" name="Rectangle 2"/>
          <p:cNvSpPr>
            <a:spLocks noGrp="1"/>
          </p:cNvSpPr>
          <p:nvPr>
            <p:ph type="title"/>
          </p:nvPr>
        </p:nvSpPr>
        <p:spPr/>
        <p:txBody>
          <a:bodyPr anchor="ctr" anchorCtr="0"/>
          <a:p>
            <a:pPr algn="r" eaLnBrk="1" hangingPunct="1"/>
            <a:r>
              <a:rPr lang="zh-CN" altLang="en-US" dirty="0">
                <a:latin typeface="黑体" panose="02010609060101010101" pitchFamily="49" charset="-122"/>
                <a:ea typeface="黑体" panose="02010609060101010101" pitchFamily="49" charset="-122"/>
              </a:rPr>
              <a:t>《软件项目管理》</a:t>
            </a:r>
            <a:endParaRPr lang="zh-CN" altLang="en-US" dirty="0">
              <a:latin typeface="黑体" panose="02010609060101010101" pitchFamily="49" charset="-122"/>
              <a:ea typeface="黑体" panose="02010609060101010101" pitchFamily="49" charset="-122"/>
            </a:endParaRPr>
          </a:p>
        </p:txBody>
      </p:sp>
      <p:sp>
        <p:nvSpPr>
          <p:cNvPr id="5" name="文本框 1"/>
          <p:cNvSpPr txBox="1"/>
          <p:nvPr/>
        </p:nvSpPr>
        <p:spPr>
          <a:xfrm>
            <a:off x="2811463" y="3275013"/>
            <a:ext cx="2833688" cy="755650"/>
          </a:xfrm>
          <a:prstGeom prst="rect">
            <a:avLst/>
          </a:prstGeom>
          <a:noFill/>
        </p:spPr>
        <p:txBody>
          <a:bodyPr wrap="square" rtlCol="0" anchor="t">
            <a:spAutoFit/>
          </a:bodyPr>
          <a:p>
            <a:pPr algn="ctr" eaLnBrk="0" hangingPunct="0">
              <a:spcBef>
                <a:spcPct val="20000"/>
              </a:spcBef>
              <a:buClr>
                <a:schemeClr val="accent1"/>
              </a:buClr>
              <a:buSzPct val="80000"/>
            </a:pPr>
            <a:r>
              <a:rPr lang="zh-CN" altLang="en-US" sz="1800" b="1" noProof="1" dirty="0">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sym typeface="+mn-ea"/>
              </a:rPr>
              <a:t>软 件 学 院  罗 昕</a:t>
            </a:r>
            <a:endParaRPr lang="zh-CN" altLang="en-US" sz="1800" b="1" noProof="1" dirty="0">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endParaRPr>
          </a:p>
          <a:p>
            <a:pPr algn="ctr" eaLnBrk="0" hangingPunct="0">
              <a:spcBef>
                <a:spcPct val="20000"/>
              </a:spcBef>
              <a:buClr>
                <a:schemeClr val="accent1"/>
              </a:buClr>
              <a:buSzPct val="80000"/>
            </a:pPr>
            <a:r>
              <a:rPr lang="zh-CN" altLang="en-US" sz="2100" b="1" noProof="1" dirty="0">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cs typeface="+mn-cs"/>
                <a:sym typeface="+mn-ea"/>
              </a:rPr>
              <a:t>luoxin@sdu.edu.cn</a:t>
            </a:r>
            <a:endParaRPr lang="zh-CN" altLang="en-US" sz="2100" b="1" noProof="1" dirty="0">
              <a:solidFill>
                <a:schemeClr val="accent1"/>
              </a:solidFill>
              <a:effectLst>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sym typeface="+mn-ea"/>
            </a:endParaRPr>
          </a:p>
        </p:txBody>
      </p:sp>
      <p:pic>
        <p:nvPicPr>
          <p:cNvPr id="116739" name="图片 7" descr="C:/Users/ADMINI~1/AppData/Local/Temp/kaimatting/20200214164857/output_aiMatting_20200214164905.pngoutput_aiMatting_20200214164905"/>
          <p:cNvPicPr>
            <a:picLocks noChangeAspect="1"/>
          </p:cNvPicPr>
          <p:nvPr/>
        </p:nvPicPr>
        <p:blipFill>
          <a:blip r:embed="rId1"/>
          <a:srcRect l="4550" t="-3975" r="-1259" b="3975"/>
          <a:stretch>
            <a:fillRect/>
          </a:stretch>
        </p:blipFill>
        <p:spPr>
          <a:xfrm>
            <a:off x="0" y="0"/>
            <a:ext cx="1373188" cy="2317750"/>
          </a:xfrm>
          <a:prstGeom prst="rect">
            <a:avLst/>
          </a:prstGeom>
          <a:noFill/>
          <a:ln w="9525">
            <a:noFill/>
          </a:ln>
        </p:spPr>
      </p:pic>
      <p:pic>
        <p:nvPicPr>
          <p:cNvPr id="12" name="图片 11"/>
          <p:cNvPicPr>
            <a:picLocks noGrp="1" noChangeAspect="1"/>
          </p:cNvPicPr>
          <p:nvPr>
            <p:ph type="pic" sz="quarter" idx="4294967295"/>
          </p:nvPr>
        </p:nvPicPr>
        <p:blipFill>
          <a:blip r:embed="rId2" cstate="print">
            <a:extLst>
              <a:ext uri="{28A0092B-C50C-407E-A947-70E740481C1C}">
                <a14:useLocalDpi xmlns:a14="http://schemas.microsoft.com/office/drawing/2010/main" val="0"/>
              </a:ext>
            </a:extLst>
          </a:blip>
          <a:srcRect l="42262" t="2804" r="4643" b="2804"/>
          <a:stretch>
            <a:fillRect/>
          </a:stretch>
        </p:blipFill>
        <p:spPr>
          <a:xfrm>
            <a:off x="6763385" y="2517136"/>
            <a:ext cx="2271386" cy="2272034"/>
          </a:xfrm>
          <a:custGeom>
            <a:avLst/>
            <a:gdLst>
              <a:gd name="connsiteX0" fmla="*/ 3236686 w 6473372"/>
              <a:gd name="connsiteY0" fmla="*/ 0 h 6473372"/>
              <a:gd name="connsiteX1" fmla="*/ 6473372 w 6473372"/>
              <a:gd name="connsiteY1" fmla="*/ 3236686 h 6473372"/>
              <a:gd name="connsiteX2" fmla="*/ 3236686 w 6473372"/>
              <a:gd name="connsiteY2" fmla="*/ 6473372 h 6473372"/>
              <a:gd name="connsiteX3" fmla="*/ 0 w 6473372"/>
              <a:gd name="connsiteY3" fmla="*/ 3236686 h 6473372"/>
              <a:gd name="connsiteX4" fmla="*/ 3236686 w 6473372"/>
              <a:gd name="connsiteY4" fmla="*/ 0 h 647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3372" h="6473372">
                <a:moveTo>
                  <a:pt x="3236686" y="0"/>
                </a:moveTo>
                <a:cubicBezTo>
                  <a:pt x="5024258" y="0"/>
                  <a:pt x="6473372" y="1449114"/>
                  <a:pt x="6473372" y="3236686"/>
                </a:cubicBezTo>
                <a:cubicBezTo>
                  <a:pt x="6473372" y="5024258"/>
                  <a:pt x="5024258" y="6473372"/>
                  <a:pt x="3236686" y="6473372"/>
                </a:cubicBezTo>
                <a:cubicBezTo>
                  <a:pt x="1449114" y="6473372"/>
                  <a:pt x="0" y="5024258"/>
                  <a:pt x="0" y="3236686"/>
                </a:cubicBezTo>
                <a:cubicBezTo>
                  <a:pt x="0" y="1449114"/>
                  <a:pt x="1449114" y="0"/>
                  <a:pt x="3236686" y="0"/>
                </a:cubicBezTo>
                <a:close/>
              </a:path>
            </a:pathLst>
          </a:custGeom>
        </p:spPr>
      </p:pic>
      <p:pic>
        <p:nvPicPr>
          <p:cNvPr id="116741" name="图片 1"/>
          <p:cNvPicPr>
            <a:picLocks noChangeAspect="1"/>
          </p:cNvPicPr>
          <p:nvPr/>
        </p:nvPicPr>
        <p:blipFill>
          <a:blip r:embed="rId3"/>
          <a:srcRect b="7820"/>
          <a:stretch>
            <a:fillRect/>
          </a:stretch>
        </p:blipFill>
        <p:spPr>
          <a:xfrm>
            <a:off x="260350" y="3227388"/>
            <a:ext cx="1497013" cy="1452562"/>
          </a:xfrm>
          <a:prstGeom prst="rect">
            <a:avLst/>
          </a:prstGeom>
          <a:noFill/>
          <a:ln w="9525">
            <a:noFill/>
          </a:ln>
        </p:spPr>
      </p:pic>
      <p:sp>
        <p:nvSpPr>
          <p:cNvPr id="116742" name="WordArt 7"/>
          <p:cNvSpPr>
            <a:spLocks noTextEdit="1"/>
          </p:cNvSpPr>
          <p:nvPr/>
        </p:nvSpPr>
        <p:spPr>
          <a:xfrm>
            <a:off x="2339975" y="1060450"/>
            <a:ext cx="4591050" cy="1822450"/>
          </a:xfrm>
          <a:prstGeom prst="rect">
            <a:avLst/>
          </a:prstGeom>
        </p:spPr>
        <p:txBody>
          <a:bodyPr wrap="none" fromWordArt="1">
            <a:prstTxWarp prst="textPlain">
              <a:avLst>
                <a:gd name="adj" fmla="val 50000"/>
              </a:avLst>
            </a:prstTxWarp>
            <a:normAutofit/>
          </a:bodyPr>
          <a:p>
            <a:pPr algn="ctr"/>
            <a:r>
              <a:rPr lang="zh-CN" altLang="en-US" sz="5400" b="1">
                <a:ln w="9525" cap="flat" cmpd="sng">
                  <a:solidFill>
                    <a:srgbClr val="FFFFFF"/>
                  </a:solidFill>
                  <a:prstDash val="solid"/>
                  <a:round/>
                  <a:headEnd type="none" w="med" len="med"/>
                  <a:tailEnd type="none" w="med" len="med"/>
                </a:ln>
                <a:solidFill>
                  <a:schemeClr val="accent1"/>
                </a:solidFill>
                <a:effectLst>
                  <a:outerShdw sy="50000" rotWithShape="0">
                    <a:srgbClr val="B2B2B2">
                      <a:alpha val="50000"/>
                    </a:srgbClr>
                  </a:outerShdw>
                </a:effectLst>
                <a:latin typeface="Palatino Linotype" panose="02040502050505030304" charset="0"/>
                <a:ea typeface="Palatino Linotype" panose="02040502050505030304" charset="0"/>
              </a:rPr>
              <a:t>感谢！</a:t>
            </a:r>
            <a:endParaRPr lang="zh-CN" altLang="en-US" sz="5400" b="1">
              <a:ln w="9525" cap="flat" cmpd="sng">
                <a:solidFill>
                  <a:srgbClr val="FFFFFF"/>
                </a:solidFill>
                <a:prstDash val="solid"/>
                <a:round/>
                <a:headEnd type="none" w="med" len="med"/>
                <a:tailEnd type="none" w="med" len="med"/>
              </a:ln>
              <a:solidFill>
                <a:schemeClr val="accent1"/>
              </a:solidFill>
              <a:effectLst>
                <a:outerShdw sy="50000" rotWithShape="0">
                  <a:srgbClr val="B2B2B2">
                    <a:alpha val="50000"/>
                  </a:srgbClr>
                </a:outerShdw>
              </a:effectLst>
              <a:latin typeface="Palatino Linotype" panose="02040502050505030304" charset="0"/>
              <a:ea typeface="Palatino Linotype" panose="02040502050505030304"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4867.500787401575,&quot;width&quot;:2885}"/>
</p:tagLst>
</file>

<file path=ppt/tags/tag10.xml><?xml version="1.0" encoding="utf-8"?>
<p:tagLst xmlns:p="http://schemas.openxmlformats.org/presentationml/2006/main">
  <p:tag name="RAINPROBLEM" val="ProblemItem"/>
</p:tagLst>
</file>

<file path=ppt/tags/tag100.xml><?xml version="1.0" encoding="utf-8"?>
<p:tagLst xmlns:p="http://schemas.openxmlformats.org/presentationml/2006/main">
  <p:tag name="RAINPROBLEM" val="ProblemBullet"/>
  <p:tag name="RAINPROBLEMTYPE" val="MultipleChoice"/>
  <p:tag name="RAINBULLET" val="Correct"/>
</p:tagLst>
</file>

<file path=ppt/tags/tag101.xml><?xml version="1.0" encoding="utf-8"?>
<p:tagLst xmlns:p="http://schemas.openxmlformats.org/presentationml/2006/main">
  <p:tag name="RAINPROBLEM" val="ProblemBullet"/>
  <p:tag name="RAINPROBLEMTYPE" val="MultipleChoice"/>
  <p:tag name="RAINBULLET" val="Wrong"/>
</p:tagLst>
</file>

<file path=ppt/tags/tag102.xml><?xml version="1.0" encoding="utf-8"?>
<p:tagLst xmlns:p="http://schemas.openxmlformats.org/presentationml/2006/main">
  <p:tag name="RAINPROBLEM" val="ProblemBullet"/>
  <p:tag name="RAINPROBLEMTYPE" val="MultipleChoice"/>
  <p:tag name="RAINBULLET" val="Wrong"/>
</p:tagLst>
</file>

<file path=ppt/tags/tag103.xml><?xml version="1.0" encoding="utf-8"?>
<p:tagLst xmlns:p="http://schemas.openxmlformats.org/presentationml/2006/main">
  <p:tag name="RAINPROBLEM" val="ProblemBullet"/>
  <p:tag name="RAINPROBLEMTYPE" val="MultipleChoice"/>
  <p:tag name="RAINBULLET" val="Wrong"/>
</p:tagLst>
</file>

<file path=ppt/tags/tag104.xml><?xml version="1.0" encoding="utf-8"?>
<p:tagLst xmlns:p="http://schemas.openxmlformats.org/presentationml/2006/main">
  <p:tag name="RAINPROBLEM" val="ProblemSubmit"/>
  <p:tag name="RAINPROBLEMTYPE" val="MultipleChoice"/>
</p:tagLst>
</file>

<file path=ppt/tags/tag105.xml><?xml version="1.0" encoding="utf-8"?>
<p:tagLst xmlns:p="http://schemas.openxmlformats.org/presentationml/2006/main">
  <p:tag name="RAINPROBLEMTYPE" val="ProblemTypeMarker"/>
</p:tagLst>
</file>

<file path=ppt/tags/tag106.xml><?xml version="1.0" encoding="utf-8"?>
<p:tagLst xmlns:p="http://schemas.openxmlformats.org/presentationml/2006/main">
  <p:tag name="RAINPROBLEMTYPE" val="ProblemTypeMarker"/>
</p:tagLst>
</file>

<file path=ppt/tags/tag107.xml><?xml version="1.0" encoding="utf-8"?>
<p:tagLst xmlns:p="http://schemas.openxmlformats.org/presentationml/2006/main">
  <p:tag name="RAINPROBLEMTYPE" val="ProblemTypeMarker"/>
</p:tagLst>
</file>

<file path=ppt/tags/tag108.xml><?xml version="1.0" encoding="utf-8"?>
<p:tagLst xmlns:p="http://schemas.openxmlformats.org/presentationml/2006/main">
  <p:tag name="RAINPROBLEMTYPE" val="ProblemTypeMarker"/>
</p:tagLst>
</file>

<file path=ppt/tags/tag109.xml><?xml version="1.0" encoding="utf-8"?>
<p:tagLst xmlns:p="http://schemas.openxmlformats.org/presentationml/2006/main">
  <p:tag name="RAINPROBLEMTYPE" val="ProblemTypeMarker"/>
</p:tagLst>
</file>

<file path=ppt/tags/tag11.xml><?xml version="1.0" encoding="utf-8"?>
<p:tagLst xmlns:p="http://schemas.openxmlformats.org/presentationml/2006/main">
  <p:tag name="RAINPROBLEM" val="ProblemItem"/>
</p:tagLst>
</file>

<file path=ppt/tags/tag110.xml><?xml version="1.0" encoding="utf-8"?>
<p:tagLst xmlns:p="http://schemas.openxmlformats.org/presentationml/2006/main">
  <p:tag name="RAINPROBLEM" val="ProblemSetting"/>
  <p:tag name="RAINPROBLEMTYPE" val="MultipleChoice"/>
</p:tagLst>
</file>

<file path=ppt/tags/tag111.xml><?xml version="1.0" encoding="utf-8"?>
<p:tagLst xmlns:p="http://schemas.openxmlformats.org/presentationml/2006/main">
  <p:tag name="RAINPROBLEM" val="MultipleChoice"/>
  <p:tag name="PROBLEMSCORE" val="1.0"/>
</p:tagLst>
</file>

<file path=ppt/tags/tag112.xml><?xml version="1.0" encoding="utf-8"?>
<p:tagLst xmlns:p="http://schemas.openxmlformats.org/presentationml/2006/main">
  <p:tag name="RAINPROBLEM" val="ProblemBody"/>
</p:tagLst>
</file>

<file path=ppt/tags/tag113.xml><?xml version="1.0" encoding="utf-8"?>
<p:tagLst xmlns:p="http://schemas.openxmlformats.org/presentationml/2006/main">
  <p:tag name="RAINPROBLEM" val="ProblemItem"/>
</p:tagLst>
</file>

<file path=ppt/tags/tag114.xml><?xml version="1.0" encoding="utf-8"?>
<p:tagLst xmlns:p="http://schemas.openxmlformats.org/presentationml/2006/main">
  <p:tag name="RAINPROBLEM" val="ProblemItem"/>
</p:tagLst>
</file>

<file path=ppt/tags/tag115.xml><?xml version="1.0" encoding="utf-8"?>
<p:tagLst xmlns:p="http://schemas.openxmlformats.org/presentationml/2006/main">
  <p:tag name="RAINPROBLEM" val="ProblemBullet"/>
  <p:tag name="RAINPROBLEMTYPE" val="MultipleChoice"/>
  <p:tag name="RAINBULLET" val="Correct"/>
</p:tagLst>
</file>

<file path=ppt/tags/tag116.xml><?xml version="1.0" encoding="utf-8"?>
<p:tagLst xmlns:p="http://schemas.openxmlformats.org/presentationml/2006/main">
  <p:tag name="RAINPROBLEM" val="ProblemBullet"/>
  <p:tag name="RAINPROBLEMTYPE" val="MultipleChoice"/>
  <p:tag name="RAINBULLET" val="Wrong"/>
</p:tagLst>
</file>

<file path=ppt/tags/tag117.xml><?xml version="1.0" encoding="utf-8"?>
<p:tagLst xmlns:p="http://schemas.openxmlformats.org/presentationml/2006/main">
  <p:tag name="RAINPROBLEM" val="ProblemSubmit"/>
  <p:tag name="RAINPROBLEMTYPE" val="MultipleChoice"/>
</p:tagLst>
</file>

<file path=ppt/tags/tag118.xml><?xml version="1.0" encoding="utf-8"?>
<p:tagLst xmlns:p="http://schemas.openxmlformats.org/presentationml/2006/main">
  <p:tag name="RAINPROBLEMTYPE" val="ProblemTypeMarker"/>
</p:tagLst>
</file>

<file path=ppt/tags/tag119.xml><?xml version="1.0" encoding="utf-8"?>
<p:tagLst xmlns:p="http://schemas.openxmlformats.org/presentationml/2006/main">
  <p:tag name="RAINPROBLEMTYPE" val="ProblemTypeMarker"/>
</p:tagLst>
</file>

<file path=ppt/tags/tag12.xml><?xml version="1.0" encoding="utf-8"?>
<p:tagLst xmlns:p="http://schemas.openxmlformats.org/presentationml/2006/main">
  <p:tag name="RAINPROBLEM" val="ProblemItem"/>
</p:tagLst>
</file>

<file path=ppt/tags/tag120.xml><?xml version="1.0" encoding="utf-8"?>
<p:tagLst xmlns:p="http://schemas.openxmlformats.org/presentationml/2006/main">
  <p:tag name="RAINPROBLEMTYPE" val="ProblemTypeMarker"/>
</p:tagLst>
</file>

<file path=ppt/tags/tag121.xml><?xml version="1.0" encoding="utf-8"?>
<p:tagLst xmlns:p="http://schemas.openxmlformats.org/presentationml/2006/main">
  <p:tag name="RAINPROBLEMTYPE" val="ProblemTypeMarker"/>
</p:tagLst>
</file>

<file path=ppt/tags/tag122.xml><?xml version="1.0" encoding="utf-8"?>
<p:tagLst xmlns:p="http://schemas.openxmlformats.org/presentationml/2006/main">
  <p:tag name="RAINPROBLEMTYPE" val="ProblemTypeMarker"/>
</p:tagLst>
</file>

<file path=ppt/tags/tag123.xml><?xml version="1.0" encoding="utf-8"?>
<p:tagLst xmlns:p="http://schemas.openxmlformats.org/presentationml/2006/main">
  <p:tag name="RAINPROBLEM" val="ProblemSetting"/>
  <p:tag name="RAINPROBLEMTYPE" val="MultipleChoice"/>
</p:tagLst>
</file>

<file path=ppt/tags/tag124.xml><?xml version="1.0" encoding="utf-8"?>
<p:tagLst xmlns:p="http://schemas.openxmlformats.org/presentationml/2006/main">
  <p:tag name="RAINPROBLEM" val="MultipleChoice"/>
  <p:tag name="PROBLEMSCORE" val="1.0"/>
</p:tagLst>
</file>

<file path=ppt/tags/tag125.xml><?xml version="1.0" encoding="utf-8"?>
<p:tagLst xmlns:p="http://schemas.openxmlformats.org/presentationml/2006/main">
  <p:tag name="RAINPROBLEM" val="ProblemBody"/>
</p:tagLst>
</file>

<file path=ppt/tags/tag126.xml><?xml version="1.0" encoding="utf-8"?>
<p:tagLst xmlns:p="http://schemas.openxmlformats.org/presentationml/2006/main">
  <p:tag name="RAINPROBLEM" val="ProblemItem"/>
</p:tagLst>
</file>

<file path=ppt/tags/tag127.xml><?xml version="1.0" encoding="utf-8"?>
<p:tagLst xmlns:p="http://schemas.openxmlformats.org/presentationml/2006/main">
  <p:tag name="RAINPROBLEM" val="ProblemItem"/>
</p:tagLst>
</file>

<file path=ppt/tags/tag128.xml><?xml version="1.0" encoding="utf-8"?>
<p:tagLst xmlns:p="http://schemas.openxmlformats.org/presentationml/2006/main">
  <p:tag name="RAINPROBLEM" val="ProblemItem"/>
</p:tagLst>
</file>

<file path=ppt/tags/tag129.xml><?xml version="1.0" encoding="utf-8"?>
<p:tagLst xmlns:p="http://schemas.openxmlformats.org/presentationml/2006/main">
  <p:tag name="RAINPROBLEM" val="ProblemItem"/>
</p:tagLst>
</file>

<file path=ppt/tags/tag13.xml><?xml version="1.0" encoding="utf-8"?>
<p:tagLst xmlns:p="http://schemas.openxmlformats.org/presentationml/2006/main">
  <p:tag name="RAINPROBLEM" val="ProblemBullet"/>
  <p:tag name="RAINPROBLEMTYPE" val="MultipleChoice"/>
  <p:tag name="RAINBULLET" val="Correct"/>
</p:tagLst>
</file>

<file path=ppt/tags/tag130.xml><?xml version="1.0" encoding="utf-8"?>
<p:tagLst xmlns:p="http://schemas.openxmlformats.org/presentationml/2006/main">
  <p:tag name="RAINPROBLEM" val="ProblemBullet"/>
  <p:tag name="RAINPROBLEMTYPE" val="MultipleChoice"/>
  <p:tag name="RAINBULLET" val="Correct"/>
</p:tagLst>
</file>

<file path=ppt/tags/tag131.xml><?xml version="1.0" encoding="utf-8"?>
<p:tagLst xmlns:p="http://schemas.openxmlformats.org/presentationml/2006/main">
  <p:tag name="RAINPROBLEM" val="ProblemBullet"/>
  <p:tag name="RAINPROBLEMTYPE" val="MultipleChoice"/>
  <p:tag name="RAINBULLET" val="Wrong"/>
</p:tagLst>
</file>

<file path=ppt/tags/tag132.xml><?xml version="1.0" encoding="utf-8"?>
<p:tagLst xmlns:p="http://schemas.openxmlformats.org/presentationml/2006/main">
  <p:tag name="RAINPROBLEM" val="ProblemBullet"/>
  <p:tag name="RAINPROBLEMTYPE" val="MultipleChoice"/>
  <p:tag name="RAINBULLET" val="Wrong"/>
</p:tagLst>
</file>

<file path=ppt/tags/tag133.xml><?xml version="1.0" encoding="utf-8"?>
<p:tagLst xmlns:p="http://schemas.openxmlformats.org/presentationml/2006/main">
  <p:tag name="RAINPROBLEM" val="ProblemBullet"/>
  <p:tag name="RAINPROBLEMTYPE" val="MultipleChoice"/>
  <p:tag name="RAINBULLET" val="Wrong"/>
</p:tagLst>
</file>

<file path=ppt/tags/tag134.xml><?xml version="1.0" encoding="utf-8"?>
<p:tagLst xmlns:p="http://schemas.openxmlformats.org/presentationml/2006/main">
  <p:tag name="RAINPROBLEM" val="ProblemSubmit"/>
  <p:tag name="RAINPROBLEMTYPE" val="MultipleChoice"/>
</p:tagLst>
</file>

<file path=ppt/tags/tag135.xml><?xml version="1.0" encoding="utf-8"?>
<p:tagLst xmlns:p="http://schemas.openxmlformats.org/presentationml/2006/main">
  <p:tag name="RAINPROBLEMTYPE" val="ProblemTypeMarker"/>
</p:tagLst>
</file>

<file path=ppt/tags/tag136.xml><?xml version="1.0" encoding="utf-8"?>
<p:tagLst xmlns:p="http://schemas.openxmlformats.org/presentationml/2006/main">
  <p:tag name="RAINPROBLEMTYPE" val="ProblemTypeMarker"/>
</p:tagLst>
</file>

<file path=ppt/tags/tag137.xml><?xml version="1.0" encoding="utf-8"?>
<p:tagLst xmlns:p="http://schemas.openxmlformats.org/presentationml/2006/main">
  <p:tag name="RAINPROBLEMTYPE" val="ProblemTypeMarker"/>
</p:tagLst>
</file>

<file path=ppt/tags/tag138.xml><?xml version="1.0" encoding="utf-8"?>
<p:tagLst xmlns:p="http://schemas.openxmlformats.org/presentationml/2006/main">
  <p:tag name="RAINPROBLEMTYPE" val="ProblemTypeMarker"/>
</p:tagLst>
</file>

<file path=ppt/tags/tag139.xml><?xml version="1.0" encoding="utf-8"?>
<p:tagLst xmlns:p="http://schemas.openxmlformats.org/presentationml/2006/main">
  <p:tag name="RAINPROBLEMTYPE" val="ProblemTypeMarker"/>
</p:tagLst>
</file>

<file path=ppt/tags/tag14.xml><?xml version="1.0" encoding="utf-8"?>
<p:tagLst xmlns:p="http://schemas.openxmlformats.org/presentationml/2006/main">
  <p:tag name="RAINPROBLEM" val="ProblemBullet"/>
  <p:tag name="RAINPROBLEMTYPE" val="MultipleChoice"/>
  <p:tag name="RAINBULLET" val="Wrong"/>
</p:tagLst>
</file>

<file path=ppt/tags/tag140.xml><?xml version="1.0" encoding="utf-8"?>
<p:tagLst xmlns:p="http://schemas.openxmlformats.org/presentationml/2006/main">
  <p:tag name="RAINPROBLEM" val="ProblemSetting"/>
  <p:tag name="RAINPROBLEMTYPE" val="MultipleChoice"/>
</p:tagLst>
</file>

<file path=ppt/tags/tag141.xml><?xml version="1.0" encoding="utf-8"?>
<p:tagLst xmlns:p="http://schemas.openxmlformats.org/presentationml/2006/main">
  <p:tag name="RAINPROBLEM" val="MultipleChoice"/>
  <p:tag name="PROBLEMSCORE" val="1.0"/>
</p:tagLst>
</file>

<file path=ppt/tags/tag142.xml><?xml version="1.0" encoding="utf-8"?>
<p:tagLst xmlns:p="http://schemas.openxmlformats.org/presentationml/2006/main">
  <p:tag name="RAINPROBLEM" val="ProblemBody"/>
</p:tagLst>
</file>

<file path=ppt/tags/tag143.xml><?xml version="1.0" encoding="utf-8"?>
<p:tagLst xmlns:p="http://schemas.openxmlformats.org/presentationml/2006/main">
  <p:tag name="RAINPROBLEM" val="ProblemItem"/>
</p:tagLst>
</file>

<file path=ppt/tags/tag144.xml><?xml version="1.0" encoding="utf-8"?>
<p:tagLst xmlns:p="http://schemas.openxmlformats.org/presentationml/2006/main">
  <p:tag name="RAINPROBLEM" val="ProblemItem"/>
</p:tagLst>
</file>

<file path=ppt/tags/tag145.xml><?xml version="1.0" encoding="utf-8"?>
<p:tagLst xmlns:p="http://schemas.openxmlformats.org/presentationml/2006/main">
  <p:tag name="RAINPROBLEM" val="ProblemItem"/>
</p:tagLst>
</file>

<file path=ppt/tags/tag146.xml><?xml version="1.0" encoding="utf-8"?>
<p:tagLst xmlns:p="http://schemas.openxmlformats.org/presentationml/2006/main">
  <p:tag name="RAINPROBLEM" val="ProblemItem"/>
</p:tagLst>
</file>

<file path=ppt/tags/tag147.xml><?xml version="1.0" encoding="utf-8"?>
<p:tagLst xmlns:p="http://schemas.openxmlformats.org/presentationml/2006/main">
  <p:tag name="RAINPROBLEM" val="ProblemBullet"/>
  <p:tag name="RAINPROBLEMTYPE" val="MultipleChoice"/>
  <p:tag name="RAINBULLET" val="Correct"/>
</p:tagLst>
</file>

<file path=ppt/tags/tag148.xml><?xml version="1.0" encoding="utf-8"?>
<p:tagLst xmlns:p="http://schemas.openxmlformats.org/presentationml/2006/main">
  <p:tag name="RAINPROBLEM" val="ProblemBullet"/>
  <p:tag name="RAINPROBLEMTYPE" val="MultipleChoice"/>
  <p:tag name="RAINBULLET" val="Wrong"/>
</p:tagLst>
</file>

<file path=ppt/tags/tag149.xml><?xml version="1.0" encoding="utf-8"?>
<p:tagLst xmlns:p="http://schemas.openxmlformats.org/presentationml/2006/main">
  <p:tag name="RAINPROBLEM" val="ProblemBullet"/>
  <p:tag name="RAINPROBLEMTYPE" val="MultipleChoice"/>
  <p:tag name="RAINBULLET" val="Wrong"/>
</p:tagLst>
</file>

<file path=ppt/tags/tag15.xml><?xml version="1.0" encoding="utf-8"?>
<p:tagLst xmlns:p="http://schemas.openxmlformats.org/presentationml/2006/main">
  <p:tag name="RAINPROBLEM" val="ProblemBullet"/>
  <p:tag name="RAINPROBLEMTYPE" val="MultipleChoice"/>
  <p:tag name="RAINBULLET" val="Wrong"/>
</p:tagLst>
</file>

<file path=ppt/tags/tag150.xml><?xml version="1.0" encoding="utf-8"?>
<p:tagLst xmlns:p="http://schemas.openxmlformats.org/presentationml/2006/main">
  <p:tag name="RAINPROBLEM" val="ProblemBullet"/>
  <p:tag name="RAINPROBLEMTYPE" val="MultipleChoice"/>
  <p:tag name="RAINBULLET" val="Wrong"/>
</p:tagLst>
</file>

<file path=ppt/tags/tag151.xml><?xml version="1.0" encoding="utf-8"?>
<p:tagLst xmlns:p="http://schemas.openxmlformats.org/presentationml/2006/main">
  <p:tag name="RAINPROBLEM" val="ProblemSubmit"/>
  <p:tag name="RAINPROBLEMTYPE" val="MultipleChoice"/>
</p:tagLst>
</file>

<file path=ppt/tags/tag152.xml><?xml version="1.0" encoding="utf-8"?>
<p:tagLst xmlns:p="http://schemas.openxmlformats.org/presentationml/2006/main">
  <p:tag name="RAINPROBLEMTYPE" val="ProblemTypeMarker"/>
</p:tagLst>
</file>

<file path=ppt/tags/tag153.xml><?xml version="1.0" encoding="utf-8"?>
<p:tagLst xmlns:p="http://schemas.openxmlformats.org/presentationml/2006/main">
  <p:tag name="RAINPROBLEMTYPE" val="ProblemTypeMarker"/>
</p:tagLst>
</file>

<file path=ppt/tags/tag154.xml><?xml version="1.0" encoding="utf-8"?>
<p:tagLst xmlns:p="http://schemas.openxmlformats.org/presentationml/2006/main">
  <p:tag name="RAINPROBLEMTYPE" val="ProblemTypeMarker"/>
</p:tagLst>
</file>

<file path=ppt/tags/tag155.xml><?xml version="1.0" encoding="utf-8"?>
<p:tagLst xmlns:p="http://schemas.openxmlformats.org/presentationml/2006/main">
  <p:tag name="RAINPROBLEMTYPE" val="ProblemTypeMarker"/>
</p:tagLst>
</file>

<file path=ppt/tags/tag156.xml><?xml version="1.0" encoding="utf-8"?>
<p:tagLst xmlns:p="http://schemas.openxmlformats.org/presentationml/2006/main">
  <p:tag name="RAINPROBLEMTYPE" val="ProblemTypeMarker"/>
</p:tagLst>
</file>

<file path=ppt/tags/tag157.xml><?xml version="1.0" encoding="utf-8"?>
<p:tagLst xmlns:p="http://schemas.openxmlformats.org/presentationml/2006/main">
  <p:tag name="RAINPROBLEM" val="ProblemSetting"/>
  <p:tag name="RAINPROBLEMTYPE" val="MultipleChoice"/>
</p:tagLst>
</file>

<file path=ppt/tags/tag158.xml><?xml version="1.0" encoding="utf-8"?>
<p:tagLst xmlns:p="http://schemas.openxmlformats.org/presentationml/2006/main">
  <p:tag name="RAINPROBLEM" val="MultipleChoice"/>
  <p:tag name="PROBLEMSCORE" val="1.0"/>
</p:tagLst>
</file>

<file path=ppt/tags/tag16.xml><?xml version="1.0" encoding="utf-8"?>
<p:tagLst xmlns:p="http://schemas.openxmlformats.org/presentationml/2006/main">
  <p:tag name="RAINPROBLEM" val="ProblemBullet"/>
  <p:tag name="RAINPROBLEMTYPE" val="MultipleChoice"/>
  <p:tag name="RAINBULLET" val="Wrong"/>
</p:tagLst>
</file>

<file path=ppt/tags/tag17.xml><?xml version="1.0" encoding="utf-8"?>
<p:tagLst xmlns:p="http://schemas.openxmlformats.org/presentationml/2006/main">
  <p:tag name="RAINPROBLEM" val="ProblemSubmit"/>
  <p:tag name="RAINPROBLEMTYPE" val="MultipleChoice"/>
</p:tagLst>
</file>

<file path=ppt/tags/tag18.xml><?xml version="1.0" encoding="utf-8"?>
<p:tagLst xmlns:p="http://schemas.openxmlformats.org/presentationml/2006/main">
  <p:tag name="RAINPROBLEMTYPE" val="ProblemTypeMarker"/>
</p:tagLst>
</file>

<file path=ppt/tags/tag19.xml><?xml version="1.0" encoding="utf-8"?>
<p:tagLst xmlns:p="http://schemas.openxmlformats.org/presentationml/2006/main">
  <p:tag name="RAINPROBLEMTYPE" val="ProblemTypeMarker"/>
</p:tagLst>
</file>

<file path=ppt/tags/tag2.xml><?xml version="1.0" encoding="utf-8"?>
<p:tagLst xmlns:p="http://schemas.openxmlformats.org/presentationml/2006/main">
  <p:tag name="KSO_WM_UNIT_PLACING_PICTURE_USER_VIEWPORT" val="{&quot;height&quot;:3578.004724409449,&quot;width&quot;:3576.984251968504}"/>
</p:tagLst>
</file>

<file path=ppt/tags/tag20.xml><?xml version="1.0" encoding="utf-8"?>
<p:tagLst xmlns:p="http://schemas.openxmlformats.org/presentationml/2006/main">
  <p:tag name="RAINPROBLEMTYPE" val="ProblemTypeMarker"/>
</p:tagLst>
</file>

<file path=ppt/tags/tag21.xml><?xml version="1.0" encoding="utf-8"?>
<p:tagLst xmlns:p="http://schemas.openxmlformats.org/presentationml/2006/main">
  <p:tag name="RAINPROBLEMTYPE" val="ProblemTypeMarker"/>
</p:tagLst>
</file>

<file path=ppt/tags/tag22.xml><?xml version="1.0" encoding="utf-8"?>
<p:tagLst xmlns:p="http://schemas.openxmlformats.org/presentationml/2006/main">
  <p:tag name="RAINPROBLEMTYPE" val="ProblemTypeMarker"/>
</p:tagLst>
</file>

<file path=ppt/tags/tag23.xml><?xml version="1.0" encoding="utf-8"?>
<p:tagLst xmlns:p="http://schemas.openxmlformats.org/presentationml/2006/main">
  <p:tag name="RAINPROBLEM" val="ProblemSetting"/>
  <p:tag name="RAINPROBLEMTYPE" val="MultipleChoice"/>
</p:tagLst>
</file>

<file path=ppt/tags/tag24.xml><?xml version="1.0" encoding="utf-8"?>
<p:tagLst xmlns:p="http://schemas.openxmlformats.org/presentationml/2006/main">
  <p:tag name="RAINPROBLEM" val="MultipleChoice"/>
  <p:tag name="PROBLEMSCORE" val="1.0"/>
</p:tagLst>
</file>

<file path=ppt/tags/tag25.xml><?xml version="1.0" encoding="utf-8"?>
<p:tagLst xmlns:p="http://schemas.openxmlformats.org/presentationml/2006/main">
  <p:tag name="RAINPROBLEM" val="ProblemBody"/>
</p:tagLst>
</file>

<file path=ppt/tags/tag26.xml><?xml version="1.0" encoding="utf-8"?>
<p:tagLst xmlns:p="http://schemas.openxmlformats.org/presentationml/2006/main">
  <p:tag name="RAINPROBLEM" val="ProblemItem"/>
</p:tagLst>
</file>

<file path=ppt/tags/tag27.xml><?xml version="1.0" encoding="utf-8"?>
<p:tagLst xmlns:p="http://schemas.openxmlformats.org/presentationml/2006/main">
  <p:tag name="RAINPROBLEM" val="ProblemItem"/>
</p:tagLst>
</file>

<file path=ppt/tags/tag28.xml><?xml version="1.0" encoding="utf-8"?>
<p:tagLst xmlns:p="http://schemas.openxmlformats.org/presentationml/2006/main">
  <p:tag name="RAINPROBLEM" val="ProblemItem"/>
</p:tagLst>
</file>

<file path=ppt/tags/tag29.xml><?xml version="1.0" encoding="utf-8"?>
<p:tagLst xmlns:p="http://schemas.openxmlformats.org/presentationml/2006/main">
  <p:tag name="RAINPROBLEM" val="ProblemItem"/>
</p:tagLst>
</file>

<file path=ppt/tags/tag3.xml><?xml version="1.0" encoding="utf-8"?>
<p:tagLst xmlns:p="http://schemas.openxmlformats.org/presentationml/2006/main">
  <p:tag name="KSO_WM_UNIT_PLACING_PICTURE_USER_VIEWPORT" val="{&quot;height&quot;:2287.499212598425,&quot;width&quot;:2357.5007874015746}"/>
</p:tagLst>
</file>

<file path=ppt/tags/tag30.xml><?xml version="1.0" encoding="utf-8"?>
<p:tagLst xmlns:p="http://schemas.openxmlformats.org/presentationml/2006/main">
  <p:tag name="RAINPROBLEM" val="ProblemBullet"/>
  <p:tag name="RAINPROBLEMTYPE" val="MultipleChoice"/>
  <p:tag name="RAINBULLET" val="Correct"/>
</p:tagLst>
</file>

<file path=ppt/tags/tag31.xml><?xml version="1.0" encoding="utf-8"?>
<p:tagLst xmlns:p="http://schemas.openxmlformats.org/presentationml/2006/main">
  <p:tag name="RAINPROBLEM" val="ProblemBullet"/>
  <p:tag name="RAINPROBLEMTYPE" val="MultipleChoice"/>
  <p:tag name="RAINBULLET" val="Wrong"/>
</p:tagLst>
</file>

<file path=ppt/tags/tag32.xml><?xml version="1.0" encoding="utf-8"?>
<p:tagLst xmlns:p="http://schemas.openxmlformats.org/presentationml/2006/main">
  <p:tag name="RAINPROBLEM" val="ProblemBullet"/>
  <p:tag name="RAINPROBLEMTYPE" val="MultipleChoice"/>
  <p:tag name="RAINBULLET" val="Wrong"/>
</p:tagLst>
</file>

<file path=ppt/tags/tag33.xml><?xml version="1.0" encoding="utf-8"?>
<p:tagLst xmlns:p="http://schemas.openxmlformats.org/presentationml/2006/main">
  <p:tag name="RAINPROBLEM" val="ProblemBullet"/>
  <p:tag name="RAINPROBLEMTYPE" val="MultipleChoice"/>
  <p:tag name="RAINBULLET" val="Wrong"/>
</p:tagLst>
</file>

<file path=ppt/tags/tag34.xml><?xml version="1.0" encoding="utf-8"?>
<p:tagLst xmlns:p="http://schemas.openxmlformats.org/presentationml/2006/main">
  <p:tag name="RAINPROBLEM" val="ProblemSubmit"/>
  <p:tag name="RAINPROBLEMTYPE" val="MultipleChoice"/>
</p:tagLst>
</file>

<file path=ppt/tags/tag35.xml><?xml version="1.0" encoding="utf-8"?>
<p:tagLst xmlns:p="http://schemas.openxmlformats.org/presentationml/2006/main">
  <p:tag name="RAINPROBLEMTYPE" val="ProblemTypeMarker"/>
</p:tagLst>
</file>

<file path=ppt/tags/tag36.xml><?xml version="1.0" encoding="utf-8"?>
<p:tagLst xmlns:p="http://schemas.openxmlformats.org/presentationml/2006/main">
  <p:tag name="RAINPROBLEMTYPE" val="ProblemTypeMarker"/>
</p:tagLst>
</file>

<file path=ppt/tags/tag37.xml><?xml version="1.0" encoding="utf-8"?>
<p:tagLst xmlns:p="http://schemas.openxmlformats.org/presentationml/2006/main">
  <p:tag name="RAINPROBLEMTYPE" val="ProblemTypeMarker"/>
</p:tagLst>
</file>

<file path=ppt/tags/tag38.xml><?xml version="1.0" encoding="utf-8"?>
<p:tagLst xmlns:p="http://schemas.openxmlformats.org/presentationml/2006/main">
  <p:tag name="RAINPROBLEMTYPE" val="ProblemTypeMarker"/>
</p:tagLst>
</file>

<file path=ppt/tags/tag39.xml><?xml version="1.0" encoding="utf-8"?>
<p:tagLst xmlns:p="http://schemas.openxmlformats.org/presentationml/2006/main">
  <p:tag name="RAINPROBLEMTYPE" val="ProblemTypeMarker"/>
</p:tagLst>
</file>

<file path=ppt/tags/tag4.xml><?xml version="1.0" encoding="utf-8"?>
<p:tagLst xmlns:p="http://schemas.openxmlformats.org/presentationml/2006/main">
  <p:tag name="KSO_WM_UNIT_PLACING_PICTURE_USER_VIEWPORT" val="{&quot;height&quot;:4867.500787401575,&quot;width&quot;:2885}"/>
</p:tagLst>
</file>

<file path=ppt/tags/tag40.xml><?xml version="1.0" encoding="utf-8"?>
<p:tagLst xmlns:p="http://schemas.openxmlformats.org/presentationml/2006/main">
  <p:tag name="RAINPROBLEM" val="ProblemSetting"/>
  <p:tag name="RAINPROBLEMTYPE" val="MultipleChoice"/>
</p:tagLst>
</file>

<file path=ppt/tags/tag41.xml><?xml version="1.0" encoding="utf-8"?>
<p:tagLst xmlns:p="http://schemas.openxmlformats.org/presentationml/2006/main">
  <p:tag name="RAINPROBLEM" val="MultipleChoice"/>
  <p:tag name="PROBLEMSCORE" val="1.0"/>
</p:tagLst>
</file>

<file path=ppt/tags/tag42.xml><?xml version="1.0" encoding="utf-8"?>
<p:tagLst xmlns:p="http://schemas.openxmlformats.org/presentationml/2006/main">
  <p:tag name="KSO_WM_UNIT_PLACING_PICTURE_USER_VIEWPORT" val="{&quot;height&quot;:5109,&quot;width&quot;:9864}"/>
</p:tagLst>
</file>

<file path=ppt/tags/tag43.xml><?xml version="1.0" encoding="utf-8"?>
<p:tagLst xmlns:p="http://schemas.openxmlformats.org/presentationml/2006/main">
  <p:tag name="RAINPROBLEM" val="ProblemBody"/>
</p:tagLst>
</file>

<file path=ppt/tags/tag44.xml><?xml version="1.0" encoding="utf-8"?>
<p:tagLst xmlns:p="http://schemas.openxmlformats.org/presentationml/2006/main">
  <p:tag name="RAINPROBLEM" val="ProblemItem"/>
</p:tagLst>
</file>

<file path=ppt/tags/tag45.xml><?xml version="1.0" encoding="utf-8"?>
<p:tagLst xmlns:p="http://schemas.openxmlformats.org/presentationml/2006/main">
  <p:tag name="RAINPROBLEM" val="ProblemItem"/>
</p:tagLst>
</file>

<file path=ppt/tags/tag46.xml><?xml version="1.0" encoding="utf-8"?>
<p:tagLst xmlns:p="http://schemas.openxmlformats.org/presentationml/2006/main">
  <p:tag name="RAINPROBLEM" val="ProblemItem"/>
</p:tagLst>
</file>

<file path=ppt/tags/tag47.xml><?xml version="1.0" encoding="utf-8"?>
<p:tagLst xmlns:p="http://schemas.openxmlformats.org/presentationml/2006/main">
  <p:tag name="RAINPROBLEM" val="ProblemItem"/>
</p:tagLst>
</file>

<file path=ppt/tags/tag48.xml><?xml version="1.0" encoding="utf-8"?>
<p:tagLst xmlns:p="http://schemas.openxmlformats.org/presentationml/2006/main">
  <p:tag name="RAINPROBLEM" val="ProblemBullet"/>
  <p:tag name="RAINPROBLEMTYPE" val="MultipleChoice"/>
  <p:tag name="RAINBULLET" val="Correct"/>
</p:tagLst>
</file>

<file path=ppt/tags/tag49.xml><?xml version="1.0" encoding="utf-8"?>
<p:tagLst xmlns:p="http://schemas.openxmlformats.org/presentationml/2006/main">
  <p:tag name="RAINPROBLEM" val="ProblemBullet"/>
  <p:tag name="RAINPROBLEMTYPE" val="MultipleChoice"/>
  <p:tag name="RAINBULLET" val="Wrong"/>
</p:tagLst>
</file>

<file path=ppt/tags/tag5.xml><?xml version="1.0" encoding="utf-8"?>
<p:tagLst xmlns:p="http://schemas.openxmlformats.org/presentationml/2006/main">
  <p:tag name="KSO_WM_UNIT_PLACING_PICTURE_USER_VIEWPORT" val="{&quot;height&quot;:3578.004724409449,&quot;width&quot;:3576.984251968504}"/>
</p:tagLst>
</file>

<file path=ppt/tags/tag50.xml><?xml version="1.0" encoding="utf-8"?>
<p:tagLst xmlns:p="http://schemas.openxmlformats.org/presentationml/2006/main">
  <p:tag name="RAINPROBLEM" val="ProblemBullet"/>
  <p:tag name="RAINPROBLEMTYPE" val="MultipleChoice"/>
  <p:tag name="RAINBULLET" val="Wrong"/>
</p:tagLst>
</file>

<file path=ppt/tags/tag51.xml><?xml version="1.0" encoding="utf-8"?>
<p:tagLst xmlns:p="http://schemas.openxmlformats.org/presentationml/2006/main">
  <p:tag name="RAINPROBLEM" val="ProblemBullet"/>
  <p:tag name="RAINPROBLEMTYPE" val="MultipleChoice"/>
  <p:tag name="RAINBULLET" val="Wrong"/>
</p:tagLst>
</file>

<file path=ppt/tags/tag52.xml><?xml version="1.0" encoding="utf-8"?>
<p:tagLst xmlns:p="http://schemas.openxmlformats.org/presentationml/2006/main">
  <p:tag name="RAINPROBLEM" val="ProblemSubmit"/>
  <p:tag name="RAINPROBLEMTYPE" val="MultipleChoice"/>
</p:tagLst>
</file>

<file path=ppt/tags/tag53.xml><?xml version="1.0" encoding="utf-8"?>
<p:tagLst xmlns:p="http://schemas.openxmlformats.org/presentationml/2006/main">
  <p:tag name="RAINPROBLEMTYPE" val="ProblemTypeMarker"/>
</p:tagLst>
</file>

<file path=ppt/tags/tag54.xml><?xml version="1.0" encoding="utf-8"?>
<p:tagLst xmlns:p="http://schemas.openxmlformats.org/presentationml/2006/main">
  <p:tag name="RAINPROBLEMTYPE" val="ProblemTypeMarker"/>
</p:tagLst>
</file>

<file path=ppt/tags/tag55.xml><?xml version="1.0" encoding="utf-8"?>
<p:tagLst xmlns:p="http://schemas.openxmlformats.org/presentationml/2006/main">
  <p:tag name="RAINPROBLEMTYPE" val="ProblemTypeMarker"/>
</p:tagLst>
</file>

<file path=ppt/tags/tag56.xml><?xml version="1.0" encoding="utf-8"?>
<p:tagLst xmlns:p="http://schemas.openxmlformats.org/presentationml/2006/main">
  <p:tag name="RAINPROBLEMTYPE" val="ProblemTypeMarker"/>
</p:tagLst>
</file>

<file path=ppt/tags/tag57.xml><?xml version="1.0" encoding="utf-8"?>
<p:tagLst xmlns:p="http://schemas.openxmlformats.org/presentationml/2006/main">
  <p:tag name="RAINPROBLEMTYPE" val="ProblemTypeMarker"/>
</p:tagLst>
</file>

<file path=ppt/tags/tag58.xml><?xml version="1.0" encoding="utf-8"?>
<p:tagLst xmlns:p="http://schemas.openxmlformats.org/presentationml/2006/main">
  <p:tag name="RAINPROBLEM" val="ProblemSetting"/>
  <p:tag name="RAINPROBLEMTYPE" val="MultipleChoice"/>
</p:tagLst>
</file>

<file path=ppt/tags/tag59.xml><?xml version="1.0" encoding="utf-8"?>
<p:tagLst xmlns:p="http://schemas.openxmlformats.org/presentationml/2006/main">
  <p:tag name="RAINPROBLEM" val="MultipleChoice"/>
  <p:tag name="PROBLEMSCORE" val="1.0"/>
</p:tagLst>
</file>

<file path=ppt/tags/tag6.xml><?xml version="1.0" encoding="utf-8"?>
<p:tagLst xmlns:p="http://schemas.openxmlformats.org/presentationml/2006/main">
  <p:tag name="KSO_WM_UNIT_PLACING_PICTURE_USER_VIEWPORT" val="{&quot;height&quot;:2287.499212598425,&quot;width&quot;:2357.5007874015746}"/>
</p:tagLst>
</file>

<file path=ppt/tags/tag60.xml><?xml version="1.0" encoding="utf-8"?>
<p:tagLst xmlns:p="http://schemas.openxmlformats.org/presentationml/2006/main">
  <p:tag name="RAINPROBLEM" val="ProblemBody"/>
</p:tagLst>
</file>

<file path=ppt/tags/tag61.xml><?xml version="1.0" encoding="utf-8"?>
<p:tagLst xmlns:p="http://schemas.openxmlformats.org/presentationml/2006/main">
  <p:tag name="RAINPROBLEM" val="ProblemItem"/>
</p:tagLst>
</file>

<file path=ppt/tags/tag62.xml><?xml version="1.0" encoding="utf-8"?>
<p:tagLst xmlns:p="http://schemas.openxmlformats.org/presentationml/2006/main">
  <p:tag name="RAINPROBLEM" val="ProblemItem"/>
</p:tagLst>
</file>

<file path=ppt/tags/tag63.xml><?xml version="1.0" encoding="utf-8"?>
<p:tagLst xmlns:p="http://schemas.openxmlformats.org/presentationml/2006/main">
  <p:tag name="RAINPROBLEM" val="ProblemItem"/>
</p:tagLst>
</file>

<file path=ppt/tags/tag64.xml><?xml version="1.0" encoding="utf-8"?>
<p:tagLst xmlns:p="http://schemas.openxmlformats.org/presentationml/2006/main">
  <p:tag name="RAINPROBLEM" val="ProblemItem"/>
</p:tagLst>
</file>

<file path=ppt/tags/tag65.xml><?xml version="1.0" encoding="utf-8"?>
<p:tagLst xmlns:p="http://schemas.openxmlformats.org/presentationml/2006/main">
  <p:tag name="RAINPROBLEM" val="ProblemBullet"/>
  <p:tag name="RAINPROBLEMTYPE" val="MultipleChoice"/>
  <p:tag name="RAINBULLET" val="Correct"/>
</p:tagLst>
</file>

<file path=ppt/tags/tag66.xml><?xml version="1.0" encoding="utf-8"?>
<p:tagLst xmlns:p="http://schemas.openxmlformats.org/presentationml/2006/main">
  <p:tag name="RAINPROBLEM" val="ProblemBullet"/>
  <p:tag name="RAINPROBLEMTYPE" val="MultipleChoice"/>
  <p:tag name="RAINBULLET" val="Wrong"/>
</p:tagLst>
</file>

<file path=ppt/tags/tag67.xml><?xml version="1.0" encoding="utf-8"?>
<p:tagLst xmlns:p="http://schemas.openxmlformats.org/presentationml/2006/main">
  <p:tag name="RAINPROBLEM" val="ProblemBullet"/>
  <p:tag name="RAINPROBLEMTYPE" val="MultipleChoice"/>
  <p:tag name="RAINBULLET" val="Wrong"/>
</p:tagLst>
</file>

<file path=ppt/tags/tag68.xml><?xml version="1.0" encoding="utf-8"?>
<p:tagLst xmlns:p="http://schemas.openxmlformats.org/presentationml/2006/main">
  <p:tag name="RAINPROBLEM" val="ProblemBullet"/>
  <p:tag name="RAINPROBLEMTYPE" val="MultipleChoice"/>
  <p:tag name="RAINBULLET" val="Wrong"/>
</p:tagLst>
</file>

<file path=ppt/tags/tag69.xml><?xml version="1.0" encoding="utf-8"?>
<p:tagLst xmlns:p="http://schemas.openxmlformats.org/presentationml/2006/main">
  <p:tag name="RAINPROBLEM" val="ProblemSubmit"/>
  <p:tag name="RAINPROBLEMTYPE" val="MultipleChoice"/>
</p:tagLst>
</file>

<file path=ppt/tags/tag7.xml><?xml version="1.0" encoding="utf-8"?>
<p:tagLst xmlns:p="http://schemas.openxmlformats.org/presentationml/2006/main">
  <p:tag name="KSO_WM_UNIT_PLACING_PICTURE_USER_VIEWPORT" val="{&quot;height&quot;:6900,&quot;width&quot;:14745}"/>
</p:tagLst>
</file>

<file path=ppt/tags/tag70.xml><?xml version="1.0" encoding="utf-8"?>
<p:tagLst xmlns:p="http://schemas.openxmlformats.org/presentationml/2006/main">
  <p:tag name="RAINPROBLEMTYPE" val="ProblemTypeMarker"/>
</p:tagLst>
</file>

<file path=ppt/tags/tag71.xml><?xml version="1.0" encoding="utf-8"?>
<p:tagLst xmlns:p="http://schemas.openxmlformats.org/presentationml/2006/main">
  <p:tag name="RAINPROBLEMTYPE" val="ProblemTypeMarker"/>
</p:tagLst>
</file>

<file path=ppt/tags/tag72.xml><?xml version="1.0" encoding="utf-8"?>
<p:tagLst xmlns:p="http://schemas.openxmlformats.org/presentationml/2006/main">
  <p:tag name="RAINPROBLEMTYPE" val="ProblemTypeMarker"/>
</p:tagLst>
</file>

<file path=ppt/tags/tag73.xml><?xml version="1.0" encoding="utf-8"?>
<p:tagLst xmlns:p="http://schemas.openxmlformats.org/presentationml/2006/main">
  <p:tag name="RAINPROBLEMTYPE" val="ProblemTypeMarker"/>
</p:tagLst>
</file>

<file path=ppt/tags/tag74.xml><?xml version="1.0" encoding="utf-8"?>
<p:tagLst xmlns:p="http://schemas.openxmlformats.org/presentationml/2006/main">
  <p:tag name="RAINPROBLEMTYPE" val="ProblemTypeMarker"/>
</p:tagLst>
</file>

<file path=ppt/tags/tag75.xml><?xml version="1.0" encoding="utf-8"?>
<p:tagLst xmlns:p="http://schemas.openxmlformats.org/presentationml/2006/main">
  <p:tag name="RAINPROBLEM" val="ProblemSetting"/>
  <p:tag name="RAINPROBLEMTYPE" val="MultipleChoice"/>
</p:tagLst>
</file>

<file path=ppt/tags/tag76.xml><?xml version="1.0" encoding="utf-8"?>
<p:tagLst xmlns:p="http://schemas.openxmlformats.org/presentationml/2006/main">
  <p:tag name="RAINPROBLEM" val="MultipleChoice"/>
  <p:tag name="PROBLEMSCORE" val="1.0"/>
</p:tagLst>
</file>

<file path=ppt/tags/tag77.xml><?xml version="1.0" encoding="utf-8"?>
<p:tagLst xmlns:p="http://schemas.openxmlformats.org/presentationml/2006/main">
  <p:tag name="TIMING" val="|25.3|47.4|47.0|0.7|38.3|48.6|28.8"/>
</p:tagLst>
</file>

<file path=ppt/tags/tag78.xml><?xml version="1.0" encoding="utf-8"?>
<p:tagLst xmlns:p="http://schemas.openxmlformats.org/presentationml/2006/main">
  <p:tag name="RAINPROBLEM" val="ProblemBody"/>
</p:tagLst>
</file>

<file path=ppt/tags/tag79.xml><?xml version="1.0" encoding="utf-8"?>
<p:tagLst xmlns:p="http://schemas.openxmlformats.org/presentationml/2006/main">
  <p:tag name="RAINPROBLEM" val="ProblemItem"/>
</p:tagLst>
</file>

<file path=ppt/tags/tag8.xml><?xml version="1.0" encoding="utf-8"?>
<p:tagLst xmlns:p="http://schemas.openxmlformats.org/presentationml/2006/main">
  <p:tag name="RAINPROBLEM" val="ProblemBody"/>
</p:tagLst>
</file>

<file path=ppt/tags/tag80.xml><?xml version="1.0" encoding="utf-8"?>
<p:tagLst xmlns:p="http://schemas.openxmlformats.org/presentationml/2006/main">
  <p:tag name="RAINPROBLEM" val="ProblemItem"/>
</p:tagLst>
</file>

<file path=ppt/tags/tag81.xml><?xml version="1.0" encoding="utf-8"?>
<p:tagLst xmlns:p="http://schemas.openxmlformats.org/presentationml/2006/main">
  <p:tag name="RAINPROBLEM" val="ProblemItem"/>
</p:tagLst>
</file>

<file path=ppt/tags/tag82.xml><?xml version="1.0" encoding="utf-8"?>
<p:tagLst xmlns:p="http://schemas.openxmlformats.org/presentationml/2006/main">
  <p:tag name="RAINPROBLEM" val="ProblemItem"/>
</p:tagLst>
</file>

<file path=ppt/tags/tag83.xml><?xml version="1.0" encoding="utf-8"?>
<p:tagLst xmlns:p="http://schemas.openxmlformats.org/presentationml/2006/main">
  <p:tag name="RAINPROBLEM" val="ProblemBullet"/>
  <p:tag name="RAINPROBLEMTYPE" val="MultipleChoice"/>
  <p:tag name="RAINBULLET" val="Correct"/>
</p:tagLst>
</file>

<file path=ppt/tags/tag84.xml><?xml version="1.0" encoding="utf-8"?>
<p:tagLst xmlns:p="http://schemas.openxmlformats.org/presentationml/2006/main">
  <p:tag name="RAINPROBLEM" val="ProblemBullet"/>
  <p:tag name="RAINPROBLEMTYPE" val="MultipleChoice"/>
  <p:tag name="RAINBULLET" val="Wrong"/>
</p:tagLst>
</file>

<file path=ppt/tags/tag85.xml><?xml version="1.0" encoding="utf-8"?>
<p:tagLst xmlns:p="http://schemas.openxmlformats.org/presentationml/2006/main">
  <p:tag name="RAINPROBLEM" val="ProblemBullet"/>
  <p:tag name="RAINPROBLEMTYPE" val="MultipleChoice"/>
  <p:tag name="RAINBULLET" val="Wrong"/>
</p:tagLst>
</file>

<file path=ppt/tags/tag86.xml><?xml version="1.0" encoding="utf-8"?>
<p:tagLst xmlns:p="http://schemas.openxmlformats.org/presentationml/2006/main">
  <p:tag name="RAINPROBLEM" val="ProblemBullet"/>
  <p:tag name="RAINPROBLEMTYPE" val="MultipleChoice"/>
  <p:tag name="RAINBULLET" val="Wrong"/>
</p:tagLst>
</file>

<file path=ppt/tags/tag87.xml><?xml version="1.0" encoding="utf-8"?>
<p:tagLst xmlns:p="http://schemas.openxmlformats.org/presentationml/2006/main">
  <p:tag name="RAINPROBLEM" val="ProblemSubmit"/>
  <p:tag name="RAINPROBLEMTYPE" val="MultipleChoice"/>
</p:tagLst>
</file>

<file path=ppt/tags/tag88.xml><?xml version="1.0" encoding="utf-8"?>
<p:tagLst xmlns:p="http://schemas.openxmlformats.org/presentationml/2006/main">
  <p:tag name="RAINPROBLEMTYPE" val="ProblemTypeMarker"/>
</p:tagLst>
</file>

<file path=ppt/tags/tag89.xml><?xml version="1.0" encoding="utf-8"?>
<p:tagLst xmlns:p="http://schemas.openxmlformats.org/presentationml/2006/main">
  <p:tag name="RAINPROBLEMTYPE" val="ProblemTypeMarker"/>
</p:tagLst>
</file>

<file path=ppt/tags/tag9.xml><?xml version="1.0" encoding="utf-8"?>
<p:tagLst xmlns:p="http://schemas.openxmlformats.org/presentationml/2006/main">
  <p:tag name="RAINPROBLEM" val="ProblemItem"/>
</p:tagLst>
</file>

<file path=ppt/tags/tag90.xml><?xml version="1.0" encoding="utf-8"?>
<p:tagLst xmlns:p="http://schemas.openxmlformats.org/presentationml/2006/main">
  <p:tag name="RAINPROBLEMTYPE" val="ProblemTypeMarker"/>
</p:tagLst>
</file>

<file path=ppt/tags/tag91.xml><?xml version="1.0" encoding="utf-8"?>
<p:tagLst xmlns:p="http://schemas.openxmlformats.org/presentationml/2006/main">
  <p:tag name="RAINPROBLEMTYPE" val="ProblemTypeMarker"/>
</p:tagLst>
</file>

<file path=ppt/tags/tag92.xml><?xml version="1.0" encoding="utf-8"?>
<p:tagLst xmlns:p="http://schemas.openxmlformats.org/presentationml/2006/main">
  <p:tag name="RAINPROBLEMTYPE" val="ProblemTypeMarker"/>
</p:tagLst>
</file>

<file path=ppt/tags/tag93.xml><?xml version="1.0" encoding="utf-8"?>
<p:tagLst xmlns:p="http://schemas.openxmlformats.org/presentationml/2006/main">
  <p:tag name="RAINPROBLEM" val="ProblemSetting"/>
  <p:tag name="RAINPROBLEMTYPE" val="MultipleChoice"/>
</p:tagLst>
</file>

<file path=ppt/tags/tag94.xml><?xml version="1.0" encoding="utf-8"?>
<p:tagLst xmlns:p="http://schemas.openxmlformats.org/presentationml/2006/main">
  <p:tag name="RAINPROBLEM" val="MultipleChoice"/>
  <p:tag name="PROBLEMSCORE" val="1.0"/>
</p:tagLst>
</file>

<file path=ppt/tags/tag95.xml><?xml version="1.0" encoding="utf-8"?>
<p:tagLst xmlns:p="http://schemas.openxmlformats.org/presentationml/2006/main">
  <p:tag name="RAINPROBLEM" val="ProblemBody"/>
</p:tagLst>
</file>

<file path=ppt/tags/tag96.xml><?xml version="1.0" encoding="utf-8"?>
<p:tagLst xmlns:p="http://schemas.openxmlformats.org/presentationml/2006/main">
  <p:tag name="RAINPROBLEM" val="ProblemItem"/>
</p:tagLst>
</file>

<file path=ppt/tags/tag97.xml><?xml version="1.0" encoding="utf-8"?>
<p:tagLst xmlns:p="http://schemas.openxmlformats.org/presentationml/2006/main">
  <p:tag name="RAINPROBLEM" val="ProblemItem"/>
</p:tagLst>
</file>

<file path=ppt/tags/tag98.xml><?xml version="1.0" encoding="utf-8"?>
<p:tagLst xmlns:p="http://schemas.openxmlformats.org/presentationml/2006/main">
  <p:tag name="RAINPROBLEM" val="ProblemItem"/>
</p:tagLst>
</file>

<file path=ppt/tags/tag99.xml><?xml version="1.0" encoding="utf-8"?>
<p:tagLst xmlns:p="http://schemas.openxmlformats.org/presentationml/2006/main">
  <p:tag name="RAINPROBLEM" val="ProblemItem"/>
</p:tagLst>
</file>

<file path=ppt/theme/theme1.xml><?xml version="1.0" encoding="utf-8"?>
<a:theme xmlns:a="http://schemas.openxmlformats.org/drawingml/2006/main" name="058">
  <a:themeElements>
    <a:clrScheme name="058 2">
      <a:dk1>
        <a:srgbClr val="000000"/>
      </a:dk1>
      <a:lt1>
        <a:srgbClr val="FFFFFF"/>
      </a:lt1>
      <a:dk2>
        <a:srgbClr val="000066"/>
      </a:dk2>
      <a:lt2>
        <a:srgbClr val="808080"/>
      </a:lt2>
      <a:accent1>
        <a:srgbClr val="194293"/>
      </a:accent1>
      <a:accent2>
        <a:srgbClr val="9999CC"/>
      </a:accent2>
      <a:accent3>
        <a:srgbClr val="FFFFFF"/>
      </a:accent3>
      <a:accent4>
        <a:srgbClr val="000000"/>
      </a:accent4>
      <a:accent5>
        <a:srgbClr val="ABB0C8"/>
      </a:accent5>
      <a:accent6>
        <a:srgbClr val="8A8AB9"/>
      </a:accent6>
      <a:hlink>
        <a:srgbClr val="CCCCE6"/>
      </a:hlink>
      <a:folHlink>
        <a:srgbClr val="B2B2B2"/>
      </a:folHlink>
    </a:clrScheme>
    <a:fontScheme name="058">
      <a:majorFont>
        <a:latin typeface="Arial"/>
        <a:ea typeface="宋体"/>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058 1">
        <a:dk1>
          <a:srgbClr val="000000"/>
        </a:dk1>
        <a:lt1>
          <a:srgbClr val="F2F3C7"/>
        </a:lt1>
        <a:dk2>
          <a:srgbClr val="333300"/>
        </a:dk2>
        <a:lt2>
          <a:srgbClr val="808080"/>
        </a:lt2>
        <a:accent1>
          <a:srgbClr val="747660"/>
        </a:accent1>
        <a:accent2>
          <a:srgbClr val="A99B69"/>
        </a:accent2>
        <a:accent3>
          <a:srgbClr val="F7F8E0"/>
        </a:accent3>
        <a:accent4>
          <a:srgbClr val="000000"/>
        </a:accent4>
        <a:accent5>
          <a:srgbClr val="BCBDB6"/>
        </a:accent5>
        <a:accent6>
          <a:srgbClr val="998C5E"/>
        </a:accent6>
        <a:hlink>
          <a:srgbClr val="959167"/>
        </a:hlink>
        <a:folHlink>
          <a:srgbClr val="B2B2B2"/>
        </a:folHlink>
      </a:clrScheme>
      <a:clrMap bg1="lt1" tx1="dk1" bg2="lt2" tx2="dk2" accent1="accent1" accent2="accent2" accent3="accent3" accent4="accent4" accent5="accent5" accent6="accent6" hlink="hlink" folHlink="folHlink"/>
    </a:extraClrScheme>
    <a:extraClrScheme>
      <a:clrScheme name="058 2">
        <a:dk1>
          <a:srgbClr val="000000"/>
        </a:dk1>
        <a:lt1>
          <a:srgbClr val="FFFFFF"/>
        </a:lt1>
        <a:dk2>
          <a:srgbClr val="000066"/>
        </a:dk2>
        <a:lt2>
          <a:srgbClr val="808080"/>
        </a:lt2>
        <a:accent1>
          <a:srgbClr val="194293"/>
        </a:accent1>
        <a:accent2>
          <a:srgbClr val="9999CC"/>
        </a:accent2>
        <a:accent3>
          <a:srgbClr val="FFFFFF"/>
        </a:accent3>
        <a:accent4>
          <a:srgbClr val="000000"/>
        </a:accent4>
        <a:accent5>
          <a:srgbClr val="ABB0C8"/>
        </a:accent5>
        <a:accent6>
          <a:srgbClr val="8A8AB9"/>
        </a:accent6>
        <a:hlink>
          <a:srgbClr val="CCCCE6"/>
        </a:hlink>
        <a:folHlink>
          <a:srgbClr val="B2B2B2"/>
        </a:folHlink>
      </a:clrScheme>
      <a:clrMap bg1="lt1" tx1="dk1" bg2="lt2" tx2="dk2" accent1="accent1" accent2="accent2" accent3="accent3" accent4="accent4" accent5="accent5" accent6="accent6" hlink="hlink" folHlink="folHlink"/>
    </a:extraClrScheme>
    <a:extraClrScheme>
      <a:clrScheme name="058 3">
        <a:dk1>
          <a:srgbClr val="000000"/>
        </a:dk1>
        <a:lt1>
          <a:srgbClr val="FFFFFF"/>
        </a:lt1>
        <a:dk2>
          <a:srgbClr val="4C0026"/>
        </a:dk2>
        <a:lt2>
          <a:srgbClr val="808080"/>
        </a:lt2>
        <a:accent1>
          <a:srgbClr val="7C1C45"/>
        </a:accent1>
        <a:accent2>
          <a:srgbClr val="C15D75"/>
        </a:accent2>
        <a:accent3>
          <a:srgbClr val="FFFFFF"/>
        </a:accent3>
        <a:accent4>
          <a:srgbClr val="000000"/>
        </a:accent4>
        <a:accent5>
          <a:srgbClr val="BFABB0"/>
        </a:accent5>
        <a:accent6>
          <a:srgbClr val="AF5369"/>
        </a:accent6>
        <a:hlink>
          <a:srgbClr val="C29D28"/>
        </a:hlink>
        <a:folHlink>
          <a:srgbClr val="808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0</TotalTime>
  <Words>9718</Words>
  <Application>WPS 演示</Application>
  <PresentationFormat>全屏显示(16:9)</PresentationFormat>
  <Paragraphs>951</Paragraphs>
  <Slides>94</Slides>
  <Notes>5</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94</vt:i4>
      </vt:variant>
    </vt:vector>
  </HeadingPairs>
  <TitlesOfParts>
    <vt:vector size="110" baseType="lpstr">
      <vt:lpstr>Arial</vt:lpstr>
      <vt:lpstr>宋体</vt:lpstr>
      <vt:lpstr>Wingdings</vt:lpstr>
      <vt:lpstr>Arial Narrow</vt:lpstr>
      <vt:lpstr>Cooper Black</vt:lpstr>
      <vt:lpstr>微软雅黑</vt:lpstr>
      <vt:lpstr>Arial Black</vt:lpstr>
      <vt:lpstr>Monotype Sorts</vt:lpstr>
      <vt:lpstr>Wingdings</vt:lpstr>
      <vt:lpstr>黑体</vt:lpstr>
      <vt:lpstr>Arial Unicode MS</vt:lpstr>
      <vt:lpstr>华文新魏</vt:lpstr>
      <vt:lpstr>Wingdings</vt:lpstr>
      <vt:lpstr>Wingdings 2</vt:lpstr>
      <vt:lpstr>Palatino Linotype</vt:lpstr>
      <vt:lpstr>058</vt:lpstr>
      <vt:lpstr>《软件项目管理》</vt:lpstr>
      <vt:lpstr>关于展示 一些建议</vt:lpstr>
      <vt:lpstr>关于展示</vt:lpstr>
      <vt:lpstr>《软件项目管理》</vt:lpstr>
      <vt:lpstr>情景引入</vt:lpstr>
      <vt:lpstr>情景引入</vt:lpstr>
      <vt:lpstr>情景引入</vt:lpstr>
      <vt:lpstr>路线图:人员与沟通计划</vt:lpstr>
      <vt:lpstr>软件项目配置管理计划 学习要点</vt:lpstr>
      <vt:lpstr>软件项目配置管理计划 学习要点</vt:lpstr>
      <vt:lpstr>项目成功靠团队</vt:lpstr>
      <vt:lpstr>团队</vt:lpstr>
      <vt:lpstr>组织结构的主要类型 - 10.1.1</vt:lpstr>
      <vt:lpstr>组织结构 - 职能型</vt:lpstr>
      <vt:lpstr>组织结构 - 职能型</vt:lpstr>
      <vt:lpstr>组织结构 - 职能型</vt:lpstr>
      <vt:lpstr>组织结构 - 职能型 - 优点</vt:lpstr>
      <vt:lpstr>组织结构 - 职能型 - 缺点</vt:lpstr>
      <vt:lpstr>组织结构 - 项目型</vt:lpstr>
      <vt:lpstr>组织结构 - 项目型</vt:lpstr>
      <vt:lpstr>组织结构 - 项目型 - 优点</vt:lpstr>
      <vt:lpstr>组织结构 - 项目型 - 优点</vt:lpstr>
      <vt:lpstr>组织结构 - 项目型 - 缺点</vt:lpstr>
      <vt:lpstr>组织结构 - 项目型 - 缺点</vt:lpstr>
      <vt:lpstr>组织结构 - 矩阵型</vt:lpstr>
      <vt:lpstr>组织结构 - 矩阵型</vt:lpstr>
      <vt:lpstr>组织结构 - 矩阵型 - 优点</vt:lpstr>
      <vt:lpstr>组织结构 - 矩阵型 - 缺点</vt:lpstr>
      <vt:lpstr>组织结构 - 矩阵型</vt:lpstr>
      <vt:lpstr>组织结构 - 矩阵型</vt:lpstr>
      <vt:lpstr>组织结构 </vt:lpstr>
      <vt:lpstr>PowerPoint 演示文稿</vt:lpstr>
      <vt:lpstr>PowerPoint 演示文稿</vt:lpstr>
      <vt:lpstr>PowerPoint 演示文稿</vt:lpstr>
      <vt:lpstr>组织分解结构</vt:lpstr>
      <vt:lpstr>组织分解结构</vt:lpstr>
      <vt:lpstr>责任分配矩阵 - 10.1.2</vt:lpstr>
      <vt:lpstr>责任分配矩阵</vt:lpstr>
      <vt:lpstr>责任分配矩阵</vt:lpstr>
      <vt:lpstr>人员管理计划 - 10.1.3</vt:lpstr>
      <vt:lpstr>人员管理计划 - 10.1.3</vt:lpstr>
      <vt:lpstr>人员管理计划 - 例</vt:lpstr>
      <vt:lpstr>人员管理计划 - 例</vt:lpstr>
      <vt:lpstr>人员管理计划 - 例</vt:lpstr>
      <vt:lpstr>软件项目配置管理计划 学习要点</vt:lpstr>
      <vt:lpstr>项目干系人计划</vt:lpstr>
      <vt:lpstr>项目干系人计划</vt:lpstr>
      <vt:lpstr>项目干系人计划 - 识别干系人 </vt:lpstr>
      <vt:lpstr>项目干系人计划 - 识别干系人 </vt:lpstr>
      <vt:lpstr>项目干系人计划 - 按重要性分析干系人</vt:lpstr>
      <vt:lpstr>项目干系人计划 - 按重要性分析干系人</vt:lpstr>
      <vt:lpstr>项目干系人计划 - 按重要性分析干系人</vt:lpstr>
      <vt:lpstr>项目干系人计划 - 按支持度分析干系人</vt:lpstr>
      <vt:lpstr>项目干系人计划 - 按支持度分析干系人</vt:lpstr>
      <vt:lpstr>项目干系人计划 - 项目干系人分析坐标格 </vt:lpstr>
      <vt:lpstr>项目干系人计划 - 项目干系人分析坐标格 </vt:lpstr>
      <vt:lpstr>项目干系人计划 </vt:lpstr>
      <vt:lpstr>项目干系人计划 </vt:lpstr>
      <vt:lpstr>PowerPoint 演示文稿</vt:lpstr>
      <vt:lpstr>PowerPoint 演示文稿</vt:lpstr>
      <vt:lpstr>软件项目配置管理计划 学习要点</vt:lpstr>
      <vt:lpstr>项目沟通计划</vt:lpstr>
      <vt:lpstr>项目沟通计划</vt:lpstr>
      <vt:lpstr>项目沟通计划</vt:lpstr>
      <vt:lpstr>项目沟通计划 - 沟通方式</vt:lpstr>
      <vt:lpstr>项目沟通计划 - 沟通方式</vt:lpstr>
      <vt:lpstr>项目沟通计划 - 沟通渠道</vt:lpstr>
      <vt:lpstr>项目沟通计划 - 沟通渠道</vt:lpstr>
      <vt:lpstr>项目沟通计划</vt:lpstr>
      <vt:lpstr>项目沟通计划</vt:lpstr>
      <vt:lpstr>项目沟通计划</vt:lpstr>
      <vt:lpstr>项目沟通计划</vt:lpstr>
      <vt:lpstr>项目沟通计划</vt:lpstr>
      <vt:lpstr>项目沟通计划</vt:lpstr>
      <vt:lpstr>项目沟通计划</vt:lpstr>
      <vt:lpstr>项目沟通计划</vt:lpstr>
      <vt:lpstr>PowerPoint 演示文稿</vt:lpstr>
      <vt:lpstr>PowerPoint 演示文稿</vt:lpstr>
      <vt:lpstr>软件项目配置管理计划 学习要点</vt:lpstr>
      <vt:lpstr>医疗信息商务平台（MED）案例</vt:lpstr>
      <vt:lpstr>MED：团队组织结构</vt:lpstr>
      <vt:lpstr>MED干系人计划</vt:lpstr>
      <vt:lpstr>MED沟通计划</vt:lpstr>
      <vt:lpstr>MED沟通计划</vt:lpstr>
      <vt:lpstr>软件项目配置管理计划 学习要点</vt:lpstr>
      <vt:lpstr> 课程实践十：项目人员与沟通计划</vt:lpstr>
      <vt:lpstr>SPM项目人员计划—建议</vt:lpstr>
      <vt:lpstr>SPM项目干系人计划 —建议</vt:lpstr>
      <vt:lpstr>SPM沟通计划—建议</vt:lpstr>
      <vt:lpstr>小结</vt:lpstr>
      <vt:lpstr>PowerPoint 演示文稿</vt:lpstr>
      <vt:lpstr>PowerPoint 演示文稿</vt:lpstr>
      <vt:lpstr>PowerPoint 演示文稿</vt:lpstr>
      <vt:lpstr>《软件项目管理》</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项目管理</dc:title>
  <dc:creator>think</dc:creator>
  <cp:lastModifiedBy>LXin</cp:lastModifiedBy>
  <cp:revision>1138</cp:revision>
  <dcterms:created xsi:type="dcterms:W3CDTF">2020-02-19T05:45:00Z</dcterms:created>
  <dcterms:modified xsi:type="dcterms:W3CDTF">2022-05-10T03:00:18Z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2052-11.1.0.11372</vt:lpwstr>
  </property>
  <property fmtid="{D5CDD505-2E9C-101B-9397-08002B2CF9AE}" pid="3" name="ICV">
    <vt:lpwstr>C0709DBA05B44F4C96D4825994775147</vt:lpwstr>
  </property>
</Properties>
</file>